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FCBA5-D27F-4CF8-AEBE-43E23D3C1523}" type="datetimeFigureOut">
              <a:rPr lang="en-US" smtClean="0"/>
              <a:pPr/>
              <a:t>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5BB0C-4203-4CFA-958F-007710AF3E93}" type="slidenum">
              <a:rPr lang="en-US" smtClean="0"/>
              <a:pPr/>
              <a:t>‹#›</a:t>
            </a:fld>
            <a:endParaRPr lang="en-US"/>
          </a:p>
        </p:txBody>
      </p:sp>
    </p:spTree>
    <p:extLst>
      <p:ext uri="{BB962C8B-B14F-4D97-AF65-F5344CB8AC3E}">
        <p14:creationId xmlns:p14="http://schemas.microsoft.com/office/powerpoint/2010/main" val="418788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Rot="1" noChangeAspect="1" noChangeArrowheads="1" noTextEdit="1"/>
          </p:cNvSpPr>
          <p:nvPr>
            <p:ph type="sldImg"/>
          </p:nvPr>
        </p:nvSpPr>
        <p:spPr>
          <a:ln/>
        </p:spPr>
      </p:sp>
      <p:sp>
        <p:nvSpPr>
          <p:cNvPr id="1945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080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ln/>
        </p:spPr>
      </p:sp>
      <p:sp>
        <p:nvSpPr>
          <p:cNvPr id="2048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87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224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Rot="1" noChangeAspect="1" noChangeArrowheads="1" noTextEdit="1"/>
          </p:cNvSpPr>
          <p:nvPr>
            <p:ph type="sldImg"/>
          </p:nvPr>
        </p:nvSpPr>
        <p:spPr>
          <a:ln/>
        </p:spPr>
      </p:sp>
      <p:sp>
        <p:nvSpPr>
          <p:cNvPr id="2253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1092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Maranatha Logo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1780" t="21780" r="21780" b="21780"/>
          <a:stretch/>
        </p:blipFill>
        <p:spPr>
          <a:xfrm>
            <a:off x="2443163" y="1832372"/>
            <a:ext cx="4257675" cy="3193256"/>
          </a:xfrm>
          <a:prstGeom prst="rect">
            <a:avLst/>
          </a:prstGeom>
        </p:spPr>
      </p:pic>
    </p:spTree>
    <p:extLst>
      <p:ext uri="{BB962C8B-B14F-4D97-AF65-F5344CB8AC3E}">
        <p14:creationId xmlns:p14="http://schemas.microsoft.com/office/powerpoint/2010/main" val="376711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4767"/>
            <a:ext cx="4918561" cy="5771147"/>
          </a:xfrm>
          <a:custGeom>
            <a:avLst/>
            <a:gdLst>
              <a:gd name="connsiteX0" fmla="*/ 0 w 6551611"/>
              <a:gd name="connsiteY0" fmla="*/ 0 h 6004510"/>
              <a:gd name="connsiteX1" fmla="*/ 6551611 w 6551611"/>
              <a:gd name="connsiteY1" fmla="*/ 0 h 6004510"/>
              <a:gd name="connsiteX2" fmla="*/ 6551611 w 6551611"/>
              <a:gd name="connsiteY2" fmla="*/ 6004510 h 6004510"/>
              <a:gd name="connsiteX3" fmla="*/ 0 w 6551611"/>
              <a:gd name="connsiteY3" fmla="*/ 5768658 h 6004510"/>
              <a:gd name="connsiteX4" fmla="*/ 0 w 6551611"/>
              <a:gd name="connsiteY4" fmla="*/ 0 h 6004510"/>
              <a:gd name="connsiteX0" fmla="*/ 0 w 6561134"/>
              <a:gd name="connsiteY0" fmla="*/ 0 h 5768658"/>
              <a:gd name="connsiteX1" fmla="*/ 6551611 w 6561134"/>
              <a:gd name="connsiteY1" fmla="*/ 0 h 5768658"/>
              <a:gd name="connsiteX2" fmla="*/ 6561134 w 6561134"/>
              <a:gd name="connsiteY2" fmla="*/ 5718760 h 5768658"/>
              <a:gd name="connsiteX3" fmla="*/ 0 w 6561134"/>
              <a:gd name="connsiteY3" fmla="*/ 5768658 h 5768658"/>
              <a:gd name="connsiteX4" fmla="*/ 0 w 6561134"/>
              <a:gd name="connsiteY4" fmla="*/ 0 h 5768658"/>
              <a:gd name="connsiteX0" fmla="*/ 0 w 6552527"/>
              <a:gd name="connsiteY0" fmla="*/ 0 h 5775910"/>
              <a:gd name="connsiteX1" fmla="*/ 6551611 w 6552527"/>
              <a:gd name="connsiteY1" fmla="*/ 0 h 5775910"/>
              <a:gd name="connsiteX2" fmla="*/ 6551611 w 6552527"/>
              <a:gd name="connsiteY2" fmla="*/ 5775910 h 5775910"/>
              <a:gd name="connsiteX3" fmla="*/ 0 w 6552527"/>
              <a:gd name="connsiteY3" fmla="*/ 5768658 h 5775910"/>
              <a:gd name="connsiteX4" fmla="*/ 0 w 6552527"/>
              <a:gd name="connsiteY4" fmla="*/ 0 h 5775910"/>
              <a:gd name="connsiteX0" fmla="*/ 0 w 6561134"/>
              <a:gd name="connsiteY0" fmla="*/ 0 h 5775910"/>
              <a:gd name="connsiteX1" fmla="*/ 6551611 w 6561134"/>
              <a:gd name="connsiteY1" fmla="*/ 0 h 5775910"/>
              <a:gd name="connsiteX2" fmla="*/ 6561134 w 6561134"/>
              <a:gd name="connsiteY2" fmla="*/ 5775910 h 5775910"/>
              <a:gd name="connsiteX3" fmla="*/ 0 w 6561134"/>
              <a:gd name="connsiteY3" fmla="*/ 5768658 h 5775910"/>
              <a:gd name="connsiteX4" fmla="*/ 0 w 6561134"/>
              <a:gd name="connsiteY4" fmla="*/ 0 h 5775910"/>
              <a:gd name="connsiteX0" fmla="*/ 0 w 6561134"/>
              <a:gd name="connsiteY0" fmla="*/ 0 h 5775910"/>
              <a:gd name="connsiteX1" fmla="*/ 6551611 w 6561134"/>
              <a:gd name="connsiteY1" fmla="*/ 0 h 5775910"/>
              <a:gd name="connsiteX2" fmla="*/ 6561134 w 6561134"/>
              <a:gd name="connsiteY2" fmla="*/ 5775910 h 5775910"/>
              <a:gd name="connsiteX3" fmla="*/ 0 w 6561134"/>
              <a:gd name="connsiteY3" fmla="*/ 5768658 h 5775910"/>
              <a:gd name="connsiteX4" fmla="*/ 0 w 6561134"/>
              <a:gd name="connsiteY4" fmla="*/ 0 h 5775910"/>
              <a:gd name="connsiteX0" fmla="*/ 0 w 6556373"/>
              <a:gd name="connsiteY0" fmla="*/ 0 h 5768658"/>
              <a:gd name="connsiteX1" fmla="*/ 6551611 w 6556373"/>
              <a:gd name="connsiteY1" fmla="*/ 0 h 5768658"/>
              <a:gd name="connsiteX2" fmla="*/ 6556373 w 6556373"/>
              <a:gd name="connsiteY2" fmla="*/ 5766385 h 5768658"/>
              <a:gd name="connsiteX3" fmla="*/ 0 w 6556373"/>
              <a:gd name="connsiteY3" fmla="*/ 5768658 h 5768658"/>
              <a:gd name="connsiteX4" fmla="*/ 0 w 6556373"/>
              <a:gd name="connsiteY4" fmla="*/ 0 h 5768658"/>
              <a:gd name="connsiteX0" fmla="*/ 0 w 6556373"/>
              <a:gd name="connsiteY0" fmla="*/ 0 h 5771147"/>
              <a:gd name="connsiteX1" fmla="*/ 6551611 w 6556373"/>
              <a:gd name="connsiteY1" fmla="*/ 0 h 5771147"/>
              <a:gd name="connsiteX2" fmla="*/ 6556373 w 6556373"/>
              <a:gd name="connsiteY2" fmla="*/ 5771147 h 5771147"/>
              <a:gd name="connsiteX3" fmla="*/ 0 w 6556373"/>
              <a:gd name="connsiteY3" fmla="*/ 5768658 h 5771147"/>
              <a:gd name="connsiteX4" fmla="*/ 0 w 6556373"/>
              <a:gd name="connsiteY4" fmla="*/ 0 h 5771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373" h="5771147">
                <a:moveTo>
                  <a:pt x="0" y="0"/>
                </a:moveTo>
                <a:lnTo>
                  <a:pt x="6551611" y="0"/>
                </a:lnTo>
                <a:cubicBezTo>
                  <a:pt x="6554785" y="1906253"/>
                  <a:pt x="6553199" y="3864894"/>
                  <a:pt x="6556373" y="5771147"/>
                </a:cubicBezTo>
                <a:lnTo>
                  <a:pt x="0" y="5768658"/>
                </a:lnTo>
                <a:lnTo>
                  <a:pt x="0" y="0"/>
                </a:lnTo>
                <a:close/>
              </a:path>
            </a:pathLst>
          </a:custGeom>
          <a:solidFill>
            <a:schemeClr val="bg2">
              <a:lumMod val="90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2" name="Title 1"/>
          <p:cNvSpPr>
            <a:spLocks noGrp="1"/>
          </p:cNvSpPr>
          <p:nvPr>
            <p:ph type="title"/>
          </p:nvPr>
        </p:nvSpPr>
        <p:spPr>
          <a:xfrm>
            <a:off x="5256788" y="533402"/>
            <a:ext cx="3429894" cy="2743199"/>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256787" y="3429002"/>
            <a:ext cx="3429893" cy="2362199"/>
          </a:xfrm>
        </p:spPr>
        <p:txBody>
          <a:bodyPr>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C9DDC-F438-4A15-87B7-586CA1554AC0}"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A47E7-751E-4CD7-9E9F-58C3A4E0708C}" type="slidenum">
              <a:rPr lang="en-US" smtClean="0"/>
              <a:pPr/>
              <a:t>‹#›</a:t>
            </a:fld>
            <a:endParaRPr lang="en-US"/>
          </a:p>
        </p:txBody>
      </p:sp>
    </p:spTree>
    <p:extLst>
      <p:ext uri="{BB962C8B-B14F-4D97-AF65-F5344CB8AC3E}">
        <p14:creationId xmlns:p14="http://schemas.microsoft.com/office/powerpoint/2010/main" val="20630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7C9DDC-F438-4A15-87B7-586CA1554AC0}"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47E7-751E-4CD7-9E9F-58C3A4E0708C}" type="slidenum">
              <a:rPr lang="en-US" smtClean="0"/>
              <a:pPr/>
              <a:t>‹#›</a:t>
            </a:fld>
            <a:endParaRPr lang="en-US"/>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7C9DDC-F438-4A15-87B7-586CA1554AC0}"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47E7-751E-4CD7-9E9F-58C3A4E0708C}" type="slidenum">
              <a:rPr lang="en-US" smtClean="0"/>
              <a:pPr/>
              <a:t>‹#›</a:t>
            </a:fld>
            <a:endParaRPr lang="en-US"/>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1617" b="32010"/>
          <a:stretch/>
        </p:blipFill>
        <p:spPr>
          <a:xfrm>
            <a:off x="-399" y="1"/>
            <a:ext cx="9144399" cy="4295774"/>
          </a:xfrm>
          <a:prstGeom prst="rect">
            <a:avLst/>
          </a:prstGeom>
        </p:spPr>
      </p:pic>
      <p:sp useBgFill="1">
        <p:nvSpPr>
          <p:cNvPr id="7" name="Rectangle 6"/>
          <p:cNvSpPr/>
          <p:nvPr/>
        </p:nvSpPr>
        <p:spPr bwMode="white">
          <a:xfrm>
            <a:off x="0" y="3074522"/>
            <a:ext cx="9151416"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Freeform 9"/>
          <p:cNvSpPr/>
          <p:nvPr/>
        </p:nvSpPr>
        <p:spPr>
          <a:xfrm rot="21388434">
            <a:off x="9177" y="2969834"/>
            <a:ext cx="9127430"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rgbClr val="DBCBB3"/>
              </a:gs>
              <a:gs pos="37000">
                <a:srgbClr val="DBCBB3"/>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22254" y="2764069"/>
            <a:ext cx="9154392"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2" name="Freeform 11"/>
          <p:cNvSpPr/>
          <p:nvPr/>
        </p:nvSpPr>
        <p:spPr>
          <a:xfrm rot="21388434">
            <a:off x="-3438" y="3108508"/>
            <a:ext cx="9161365"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970360" y="3937322"/>
            <a:ext cx="7200900" cy="1625279"/>
          </a:xfrm>
        </p:spPr>
        <p:txBody>
          <a:bodyPr anchor="b">
            <a:normAutofit/>
          </a:bodyPr>
          <a:lstStyle>
            <a:lvl1pPr algn="l">
              <a:lnSpc>
                <a:spcPct val="80000"/>
              </a:lnSpc>
              <a:defRPr sz="6000"/>
            </a:lvl1pPr>
          </a:lstStyle>
          <a:p>
            <a:r>
              <a:rPr lang="en-US" smtClean="0"/>
              <a:t>Click to edit Master title style</a:t>
            </a:r>
            <a:endParaRPr dirty="0"/>
          </a:p>
        </p:txBody>
      </p:sp>
      <p:sp>
        <p:nvSpPr>
          <p:cNvPr id="3" name="Subtitle 2"/>
          <p:cNvSpPr>
            <a:spLocks noGrp="1"/>
          </p:cNvSpPr>
          <p:nvPr>
            <p:ph type="subTitle" idx="1"/>
          </p:nvPr>
        </p:nvSpPr>
        <p:spPr>
          <a:xfrm>
            <a:off x="970361" y="5641975"/>
            <a:ext cx="6279525" cy="914100"/>
          </a:xfrm>
        </p:spPr>
        <p:txBody>
          <a:bodyPr>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953" y="5372310"/>
            <a:ext cx="1707122" cy="1485690"/>
          </a:xfrm>
          <a:prstGeom prst="rect">
            <a:avLst/>
          </a:prstGeom>
        </p:spPr>
      </p:pic>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7C9DDC-F438-4A15-87B7-586CA1554AC0}"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47E7-751E-4CD7-9E9F-58C3A4E0708C}" type="slidenum">
              <a:rPr lang="en-US" smtClean="0"/>
              <a:pPr/>
              <a:t>‹#›</a:t>
            </a:fld>
            <a:endParaRPr lang="en-US"/>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0360" y="1928554"/>
            <a:ext cx="7200900" cy="2262447"/>
          </a:xfrm>
        </p:spPr>
        <p:txBody>
          <a:bodyPr anchor="b">
            <a:normAutofit/>
          </a:bodyPr>
          <a:lstStyle>
            <a:lvl1pPr algn="l">
              <a:lnSpc>
                <a:spcPct val="80000"/>
              </a:lnSpc>
              <a:defRPr sz="5400" b="0">
                <a:solidFill>
                  <a:srgbClr val="0070C0"/>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70360" y="4267201"/>
            <a:ext cx="7200900" cy="934527"/>
          </a:xfrm>
        </p:spPr>
        <p:txBody>
          <a:bodyPr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C9DDC-F438-4A15-87B7-586CA1554AC0}"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47E7-751E-4CD7-9E9F-58C3A4E0708C}" type="slidenum">
              <a:rPr lang="en-US" smtClean="0"/>
              <a:pPr/>
              <a:t>‹#›</a:t>
            </a:fld>
            <a:endParaRPr lang="en-US"/>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70360" y="1828800"/>
            <a:ext cx="3486149" cy="3962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075" y="1828800"/>
            <a:ext cx="348615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E7C9DDC-F438-4A15-87B7-586CA1554AC0}"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A47E7-751E-4CD7-9E9F-58C3A4E0708C}" type="slidenum">
              <a:rPr lang="en-US" smtClean="0"/>
              <a:pPr/>
              <a:t>‹#›</a:t>
            </a:fld>
            <a:endParaRPr lang="en-US"/>
          </a:p>
        </p:txBody>
      </p:sp>
    </p:spTree>
    <p:extLst>
      <p:ext uri="{BB962C8B-B14F-4D97-AF65-F5344CB8AC3E}">
        <p14:creationId xmlns:p14="http://schemas.microsoft.com/office/powerpoint/2010/main" val="35469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970360" y="1777042"/>
            <a:ext cx="3483864"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0360" y="2743200"/>
            <a:ext cx="3483864"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7397" y="1777042"/>
            <a:ext cx="3483864"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7397" y="2743200"/>
            <a:ext cx="3483864"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E7C9DDC-F438-4A15-87B7-586CA1554AC0}" type="datetimeFigureOut">
              <a:rPr lang="en-US" smtClean="0"/>
              <a:pPr/>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A47E7-751E-4CD7-9E9F-58C3A4E0708C}" type="slidenum">
              <a:rPr lang="en-US" smtClean="0"/>
              <a:pPr/>
              <a:t>‹#›</a:t>
            </a:fld>
            <a:endParaRPr lang="en-US"/>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E7C9DDC-F438-4A15-87B7-586CA1554AC0}" type="datetimeFigureOut">
              <a:rPr lang="en-US" smtClean="0"/>
              <a:pPr/>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A47E7-751E-4CD7-9E9F-58C3A4E0708C}" type="slidenum">
              <a:rPr lang="en-US" smtClean="0"/>
              <a:pPr/>
              <a:t>‹#›</a:t>
            </a:fld>
            <a:endParaRPr lang="en-US"/>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C9DDC-F438-4A15-87B7-586CA1554AC0}" type="datetimeFigureOut">
              <a:rPr lang="en-US" smtClean="0"/>
              <a:pPr/>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A47E7-751E-4CD7-9E9F-58C3A4E0708C}" type="slidenum">
              <a:rPr lang="en-US" smtClean="0"/>
              <a:pPr/>
              <a:t>‹#›</a:t>
            </a:fld>
            <a:endParaRPr lang="en-US"/>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010" y="533401"/>
            <a:ext cx="3429001" cy="2743199"/>
          </a:xfrm>
        </p:spPr>
        <p:txBody>
          <a:bodyPr anchor="b">
            <a:normAutofit/>
          </a:bodyPr>
          <a:lstStyle>
            <a:lvl1pPr>
              <a:lnSpc>
                <a:spcPct val="80000"/>
              </a:lnSpc>
              <a:defRPr sz="4000" b="0"/>
            </a:lvl1pPr>
          </a:lstStyle>
          <a:p>
            <a:r>
              <a:rPr lang="en-US" smtClean="0"/>
              <a:t>Click to edit Master title style</a:t>
            </a:r>
            <a:endParaRPr/>
          </a:p>
        </p:txBody>
      </p:sp>
      <p:sp>
        <p:nvSpPr>
          <p:cNvPr id="3" name="Content Placeholder 2"/>
          <p:cNvSpPr>
            <a:spLocks noGrp="1"/>
          </p:cNvSpPr>
          <p:nvPr>
            <p:ph idx="1"/>
          </p:nvPr>
        </p:nvSpPr>
        <p:spPr>
          <a:xfrm>
            <a:off x="4227910" y="533401"/>
            <a:ext cx="4457702" cy="525780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6010" y="3429001"/>
            <a:ext cx="3429000" cy="2362199"/>
          </a:xfrm>
        </p:spPr>
        <p:txBody>
          <a:bodyPr>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C9DDC-F438-4A15-87B7-586CA1554AC0}"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A47E7-751E-4CD7-9E9F-58C3A4E0708C}" type="slidenum">
              <a:rPr lang="en-US" smtClean="0"/>
              <a:pPr/>
              <a:t>‹#›</a:t>
            </a:fld>
            <a:endParaRPr lang="en-US"/>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5733288"/>
            <a:ext cx="9144000" cy="1124712"/>
            <a:chOff x="0" y="5733288"/>
            <a:chExt cx="12192000" cy="1124712"/>
          </a:xfrm>
        </p:grpSpPr>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5733288"/>
              <a:ext cx="6803136" cy="1124712"/>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88864" y="5733288"/>
              <a:ext cx="6803136" cy="1124712"/>
            </a:xfrm>
            <a:prstGeom prst="rect">
              <a:avLst/>
            </a:prstGeom>
          </p:spPr>
        </p:pic>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973567" y="5733288"/>
              <a:ext cx="2919984" cy="1124712"/>
            </a:xfrm>
            <a:prstGeom prst="rect">
              <a:avLst/>
            </a:prstGeom>
          </p:spPr>
        </p:pic>
        <p:pic>
          <p:nvPicPr>
            <p:cNvPr id="12" name="Pictur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39090" y="5733288"/>
              <a:ext cx="1557528" cy="1124712"/>
            </a:xfrm>
            <a:prstGeom prst="rect">
              <a:avLst/>
            </a:prstGeom>
          </p:spPr>
        </p:pic>
      </p:grpSp>
      <p:grpSp>
        <p:nvGrpSpPr>
          <p:cNvPr id="8" name="Group 16"/>
          <p:cNvGrpSpPr/>
          <p:nvPr/>
        </p:nvGrpSpPr>
        <p:grpSpPr>
          <a:xfrm>
            <a:off x="-3438" y="134770"/>
            <a:ext cx="9180084" cy="1559261"/>
            <a:chOff x="-4584" y="3182769"/>
            <a:chExt cx="12240112" cy="1559261"/>
          </a:xfrm>
        </p:grpSpPr>
        <p:sp>
          <p:nvSpPr>
            <p:cNvPr id="9" name="Freeform 8"/>
            <p:cNvSpPr/>
            <p:nvPr/>
          </p:nvSpPr>
          <p:spPr>
            <a:xfrm rot="21388434">
              <a:off x="12235" y="3401235"/>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rgbClr val="EAE0D2"/>
                </a:gs>
                <a:gs pos="37000">
                  <a:srgbClr val="F7F4EF"/>
                </a:gs>
                <a:gs pos="100000">
                  <a:srgbClr val="F7F4EF"/>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21388434">
              <a:off x="29672" y="3182769"/>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rgbClr val="CBB491"/>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4584" y="3514703"/>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rgbClr val="E8DDCE"/>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970360" y="304800"/>
            <a:ext cx="7200900" cy="12192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970360" y="1828801"/>
            <a:ext cx="7200899"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90095" y="6400800"/>
            <a:ext cx="1161495" cy="276228"/>
          </a:xfrm>
          <a:prstGeom prst="rect">
            <a:avLst/>
          </a:prstGeom>
        </p:spPr>
        <p:txBody>
          <a:bodyPr vert="horz" lIns="91440" tIns="45720" rIns="91440" bIns="45720" rtlCol="0" anchor="ctr"/>
          <a:lstStyle>
            <a:lvl1pPr algn="r">
              <a:defRPr sz="1000">
                <a:solidFill>
                  <a:schemeClr val="tx1"/>
                </a:solidFill>
              </a:defRPr>
            </a:lvl1pPr>
          </a:lstStyle>
          <a:p>
            <a:fld id="{EE7C9DDC-F438-4A15-87B7-586CA1554AC0}" type="datetimeFigureOut">
              <a:rPr lang="en-US" smtClean="0"/>
              <a:pPr/>
              <a:t>1/25/2016</a:t>
            </a:fld>
            <a:endParaRPr lang="en-US"/>
          </a:p>
        </p:txBody>
      </p:sp>
      <p:sp>
        <p:nvSpPr>
          <p:cNvPr id="5" name="Footer Placeholder 4"/>
          <p:cNvSpPr>
            <a:spLocks noGrp="1"/>
          </p:cNvSpPr>
          <p:nvPr>
            <p:ph type="ftr" sz="quarter" idx="3"/>
          </p:nvPr>
        </p:nvSpPr>
        <p:spPr>
          <a:xfrm>
            <a:off x="1526007" y="6400800"/>
            <a:ext cx="2910263" cy="276228"/>
          </a:xfrm>
          <a:prstGeom prst="rect">
            <a:avLst/>
          </a:prstGeom>
        </p:spPr>
        <p:txBody>
          <a:bodyPr vert="horz" lIns="91440" tIns="45720" rIns="91440" bIns="45720" rtlCol="0" anchor="ctr"/>
          <a:lstStyle>
            <a:lvl1pPr algn="l">
              <a:defRPr sz="10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5912269" y="6400800"/>
            <a:ext cx="800102" cy="276228"/>
          </a:xfrm>
          <a:prstGeom prst="rect">
            <a:avLst/>
          </a:prstGeom>
        </p:spPr>
        <p:txBody>
          <a:bodyPr vert="horz" lIns="91440" tIns="45720" rIns="91440" bIns="45720" rtlCol="0" anchor="ctr"/>
          <a:lstStyle>
            <a:lvl1pPr algn="r">
              <a:defRPr sz="1000">
                <a:solidFill>
                  <a:schemeClr val="tx1"/>
                </a:solidFill>
              </a:defRPr>
            </a:lvl1pPr>
          </a:lstStyle>
          <a:p>
            <a:fld id="{595A47E7-751E-4CD7-9E9F-58C3A4E0708C}"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tutorialspoint.com/lucene/index.ht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12 – Links Analysis and Information Extraction</a:t>
            </a:r>
            <a:endParaRPr lang="en-US" dirty="0"/>
          </a:p>
        </p:txBody>
      </p:sp>
      <p:sp>
        <p:nvSpPr>
          <p:cNvPr id="3" name="Subtitle 2"/>
          <p:cNvSpPr>
            <a:spLocks noGrp="1"/>
          </p:cNvSpPr>
          <p:nvPr>
            <p:ph type="subTitle" idx="1"/>
          </p:nvPr>
        </p:nvSpPr>
        <p:spPr/>
        <p:txBody>
          <a:bodyPr/>
          <a:lstStyle/>
          <a:p>
            <a:r>
              <a:rPr lang="en-US" smtClean="0"/>
              <a:t>Page Rank</a:t>
            </a:r>
          </a:p>
          <a:p>
            <a:r>
              <a:rPr lang="en-US" smtClean="0"/>
              <a:t>HMM and NER</a:t>
            </a: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P_tmp.png"/>
          <p:cNvPicPr>
            <a:picLocks noChangeAspect="1"/>
          </p:cNvPicPr>
          <p:nvPr>
            <p:custDataLst>
              <p:tags r:id="rId1"/>
            </p:custDataLst>
          </p:nvPr>
        </p:nvPicPr>
        <p:blipFill>
          <a:blip r:embed="rId3" cstate="print"/>
          <a:stretch>
            <a:fillRect/>
          </a:stretch>
        </p:blipFill>
        <p:spPr bwMode="auto">
          <a:xfrm>
            <a:off x="1404912" y="228600"/>
            <a:ext cx="5986488" cy="6400800"/>
          </a:xfrm>
          <a:prstGeom prst="rect">
            <a:avLst/>
          </a:prstGeom>
          <a:noFill/>
          <a:ln/>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970360" y="304800"/>
            <a:ext cx="7200900" cy="838200"/>
          </a:xfrm>
        </p:spPr>
        <p:txBody>
          <a:bodyPr/>
          <a:lstStyle/>
          <a:p>
            <a:r>
              <a:rPr lang="en-US" smtClean="0"/>
              <a:t>A PageRank Implementation</a:t>
            </a:r>
          </a:p>
        </p:txBody>
      </p:sp>
      <p:sp>
        <p:nvSpPr>
          <p:cNvPr id="3" name="Content Placeholder 2"/>
          <p:cNvSpPr>
            <a:spLocks noGrp="1"/>
          </p:cNvSpPr>
          <p:nvPr>
            <p:ph idx="1"/>
          </p:nvPr>
        </p:nvSpPr>
        <p:spPr>
          <a:xfrm>
            <a:off x="457200" y="1295400"/>
            <a:ext cx="8229600" cy="4267200"/>
          </a:xfrm>
        </p:spPr>
        <p:txBody>
          <a:bodyPr>
            <a:normAutofit lnSpcReduction="10000"/>
          </a:bodyPr>
          <a:lstStyle/>
          <a:p>
            <a:pPr>
              <a:lnSpc>
                <a:spcPct val="80000"/>
              </a:lnSpc>
              <a:spcAft>
                <a:spcPts val="600"/>
              </a:spcAft>
            </a:pPr>
            <a:r>
              <a:rPr lang="en-US" sz="2200" smtClean="0"/>
              <a:t>Preliminaries:</a:t>
            </a:r>
          </a:p>
          <a:p>
            <a:pPr lvl="1">
              <a:lnSpc>
                <a:spcPct val="80000"/>
              </a:lnSpc>
              <a:spcAft>
                <a:spcPts val="600"/>
              </a:spcAft>
            </a:pPr>
            <a:r>
              <a:rPr lang="en-US" sz="2000" smtClean="0"/>
              <a:t>1) Extract links from the source text. You'll also want to extract the URL from each document in a separate file.  Now you have all the links (source-destination pairs) and all the source documents</a:t>
            </a:r>
          </a:p>
          <a:p>
            <a:pPr lvl="1">
              <a:lnSpc>
                <a:spcPct val="80000"/>
              </a:lnSpc>
              <a:spcAft>
                <a:spcPts val="600"/>
              </a:spcAft>
            </a:pPr>
            <a:r>
              <a:rPr lang="en-US" sz="2000" smtClean="0"/>
              <a:t>2) Remove all links from the list that do not connect two documents in the corpus.  The easiest way to do this is to sort all links by destination, then compare that against the corpus URLs list (also sorted)</a:t>
            </a:r>
          </a:p>
          <a:p>
            <a:pPr lvl="1">
              <a:lnSpc>
                <a:spcPct val="80000"/>
              </a:lnSpc>
              <a:spcAft>
                <a:spcPts val="600"/>
              </a:spcAft>
            </a:pPr>
            <a:r>
              <a:rPr lang="en-US" sz="2000" smtClean="0"/>
              <a:t>3) Create a new file I that contains a (url, pagerank) pair for each URL in the corpus.  The initial PageRank value is 1/#D (#D = number of urls)</a:t>
            </a:r>
          </a:p>
          <a:p>
            <a:pPr>
              <a:lnSpc>
                <a:spcPct val="80000"/>
              </a:lnSpc>
              <a:spcAft>
                <a:spcPts val="600"/>
              </a:spcAft>
            </a:pPr>
            <a:r>
              <a:rPr lang="en-US" sz="2200" smtClean="0"/>
              <a:t>At this point there are two interesting files:</a:t>
            </a:r>
          </a:p>
          <a:p>
            <a:pPr lvl="1">
              <a:lnSpc>
                <a:spcPct val="80000"/>
              </a:lnSpc>
              <a:spcAft>
                <a:spcPts val="600"/>
              </a:spcAft>
            </a:pPr>
            <a:r>
              <a:rPr lang="en-US" sz="2000" smtClean="0"/>
              <a:t>  [L] links (trimmed to contain only corpus links, sorted by source URL)</a:t>
            </a:r>
          </a:p>
          <a:p>
            <a:pPr lvl="1">
              <a:lnSpc>
                <a:spcPct val="80000"/>
              </a:lnSpc>
              <a:spcAft>
                <a:spcPts val="600"/>
              </a:spcAft>
            </a:pPr>
            <a:r>
              <a:rPr lang="en-US" sz="2000" smtClean="0"/>
              <a:t>  [I] URL/PageRank pairs, initialized to a constant</a:t>
            </a:r>
          </a:p>
          <a:p>
            <a:pPr>
              <a:lnSpc>
                <a:spcPct val="80000"/>
              </a:lnSpc>
            </a:pPr>
            <a:endParaRPr lang="en-US" sz="2200" smtClean="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p:cNvSpPr>
          <p:nvPr/>
        </p:nvSpPr>
        <p:spPr bwMode="auto">
          <a:xfrm>
            <a:off x="457200" y="1143000"/>
            <a:ext cx="8229600" cy="4800600"/>
          </a:xfrm>
          <a:prstGeom prst="rect">
            <a:avLst/>
          </a:prstGeom>
          <a:noFill/>
          <a:ln w="9525">
            <a:noFill/>
            <a:miter lim="800000"/>
            <a:headEnd/>
            <a:tailEnd/>
          </a:ln>
        </p:spPr>
        <p:txBody>
          <a:bodyPr/>
          <a:lstStyle/>
          <a:p>
            <a:pPr marL="342900" indent="-342900">
              <a:lnSpc>
                <a:spcPct val="80000"/>
              </a:lnSpc>
              <a:spcBef>
                <a:spcPct val="20000"/>
              </a:spcBef>
              <a:spcAft>
                <a:spcPts val="600"/>
              </a:spcAft>
              <a:buFont typeface="Arial" charset="0"/>
              <a:buChar char="•"/>
            </a:pPr>
            <a:r>
              <a:rPr lang="en-US" sz="2200">
                <a:latin typeface="Calibri" pitchFamily="-64" charset="0"/>
              </a:rPr>
              <a:t>Preliminaries - Link Extraction from .corpus file using </a:t>
            </a:r>
            <a:r>
              <a:rPr lang="en-US" sz="2200" smtClean="0">
                <a:latin typeface="Calibri" pitchFamily="-64" charset="0"/>
              </a:rPr>
              <a:t>Galago</a:t>
            </a:r>
            <a:endParaRPr lang="en-US" sz="2200">
              <a:latin typeface="Calibri" pitchFamily="-64" charset="0"/>
            </a:endParaRPr>
          </a:p>
          <a:p>
            <a:pPr marL="742950" lvl="1" indent="-285750">
              <a:lnSpc>
                <a:spcPct val="80000"/>
              </a:lnSpc>
              <a:spcBef>
                <a:spcPct val="20000"/>
              </a:spcBef>
              <a:spcAft>
                <a:spcPts val="600"/>
              </a:spcAft>
              <a:buFont typeface="Arial" charset="0"/>
              <a:buNone/>
            </a:pPr>
            <a:r>
              <a:rPr lang="en-US">
                <a:latin typeface="Calibri" pitchFamily="-64" charset="0"/>
              </a:rPr>
              <a:t>	DocumentSplit -&gt; IndexReaderSplitParser -&gt; TagTokenizer</a:t>
            </a:r>
          </a:p>
          <a:p>
            <a:pPr marL="742950" lvl="1" indent="-285750">
              <a:lnSpc>
                <a:spcPct val="80000"/>
              </a:lnSpc>
              <a:spcBef>
                <a:spcPct val="20000"/>
              </a:spcBef>
              <a:spcAft>
                <a:spcPts val="600"/>
              </a:spcAft>
              <a:buFont typeface="Arial" charset="0"/>
              <a:buNone/>
            </a:pPr>
            <a:r>
              <a:rPr lang="en-US">
                <a:latin typeface="Calibri" pitchFamily="-64" charset="0"/>
              </a:rPr>
              <a:t>	split = new DocumentSplit ( filename, filetype, new byte[0], new byte[0] ) </a:t>
            </a:r>
          </a:p>
          <a:p>
            <a:pPr marL="742950" lvl="1" indent="-285750">
              <a:lnSpc>
                <a:spcPct val="80000"/>
              </a:lnSpc>
              <a:spcBef>
                <a:spcPct val="20000"/>
              </a:spcBef>
              <a:spcAft>
                <a:spcPts val="600"/>
              </a:spcAft>
              <a:buFont typeface="Arial" charset="0"/>
              <a:buNone/>
            </a:pPr>
            <a:r>
              <a:rPr lang="en-US">
                <a:latin typeface="Calibri" pitchFamily="-64" charset="0"/>
              </a:rPr>
              <a:t>	index = new IndexReaderSplitParser ( split )</a:t>
            </a:r>
          </a:p>
          <a:p>
            <a:pPr marL="742950" lvl="1" indent="-285750">
              <a:lnSpc>
                <a:spcPct val="80000"/>
              </a:lnSpc>
              <a:spcBef>
                <a:spcPct val="20000"/>
              </a:spcBef>
              <a:spcAft>
                <a:spcPts val="600"/>
              </a:spcAft>
              <a:buFont typeface="Arial" charset="0"/>
              <a:buNone/>
            </a:pPr>
            <a:r>
              <a:rPr lang="en-US">
                <a:latin typeface="Calibri" pitchFamily="-64" charset="0"/>
              </a:rPr>
              <a:t>	tokenizer = new.TagTokenizer ( ) </a:t>
            </a:r>
          </a:p>
          <a:p>
            <a:pPr marL="742950" lvl="1" indent="-285750">
              <a:lnSpc>
                <a:spcPct val="80000"/>
              </a:lnSpc>
              <a:spcBef>
                <a:spcPct val="20000"/>
              </a:spcBef>
              <a:spcAft>
                <a:spcPts val="600"/>
              </a:spcAft>
              <a:buFont typeface="Arial" charset="0"/>
              <a:buNone/>
            </a:pPr>
            <a:r>
              <a:rPr lang="en-US">
                <a:latin typeface="Calibri" pitchFamily="-64" charset="0"/>
              </a:rPr>
              <a:t>	tokenizer.setProcessor ( NullProcessor ( Document.class ) )</a:t>
            </a:r>
          </a:p>
          <a:p>
            <a:pPr marL="742950" lvl="1" indent="-285750">
              <a:lnSpc>
                <a:spcPct val="80000"/>
              </a:lnSpc>
              <a:spcBef>
                <a:spcPct val="20000"/>
              </a:spcBef>
              <a:spcAft>
                <a:spcPts val="600"/>
              </a:spcAft>
              <a:buFont typeface="Arial" charset="0"/>
              <a:buNone/>
            </a:pPr>
            <a:r>
              <a:rPr lang="en-US">
                <a:latin typeface="Calibri" pitchFamily="-64" charset="0"/>
              </a:rPr>
              <a:t>	doc = index.nextDocument ( ) </a:t>
            </a:r>
          </a:p>
          <a:p>
            <a:pPr marL="742950" lvl="1" indent="-285750">
              <a:lnSpc>
                <a:spcPct val="80000"/>
              </a:lnSpc>
              <a:spcBef>
                <a:spcPct val="20000"/>
              </a:spcBef>
              <a:spcAft>
                <a:spcPts val="600"/>
              </a:spcAft>
              <a:buFont typeface="Arial" charset="0"/>
              <a:buNone/>
            </a:pPr>
            <a:r>
              <a:rPr lang="en-US">
                <a:latin typeface="Calibri" pitchFamily="-64" charset="0"/>
              </a:rPr>
              <a:t>	tokenizer.process ( doc )</a:t>
            </a:r>
          </a:p>
          <a:p>
            <a:pPr marL="742950" lvl="1" indent="-285750">
              <a:lnSpc>
                <a:spcPct val="80000"/>
              </a:lnSpc>
              <a:spcBef>
                <a:spcPct val="20000"/>
              </a:spcBef>
              <a:spcAft>
                <a:spcPts val="600"/>
              </a:spcAft>
              <a:buFont typeface="Arial" charset="0"/>
              <a:buChar char="–"/>
            </a:pPr>
            <a:r>
              <a:rPr lang="en-US" sz="2000">
                <a:latin typeface="Calibri" pitchFamily="-64" charset="0"/>
              </a:rPr>
              <a:t>doc.identifier contains the file’s name</a:t>
            </a:r>
          </a:p>
          <a:p>
            <a:pPr marL="742950" lvl="1" indent="-285750">
              <a:lnSpc>
                <a:spcPct val="80000"/>
              </a:lnSpc>
              <a:spcBef>
                <a:spcPct val="20000"/>
              </a:spcBef>
              <a:spcAft>
                <a:spcPts val="600"/>
              </a:spcAft>
              <a:buFont typeface="Arial" charset="0"/>
              <a:buChar char="–"/>
            </a:pPr>
            <a:r>
              <a:rPr lang="en-US" sz="2000">
                <a:latin typeface="Calibri" pitchFamily="-64" charset="0"/>
              </a:rPr>
              <a:t>doc.tags now contains all tags</a:t>
            </a:r>
          </a:p>
          <a:p>
            <a:pPr marL="742950" lvl="1" indent="-285750">
              <a:lnSpc>
                <a:spcPct val="80000"/>
              </a:lnSpc>
              <a:spcBef>
                <a:spcPct val="20000"/>
              </a:spcBef>
              <a:spcAft>
                <a:spcPts val="600"/>
              </a:spcAft>
              <a:buFont typeface="Arial" charset="0"/>
              <a:buChar char="–"/>
            </a:pPr>
            <a:r>
              <a:rPr lang="en-US" sz="2000">
                <a:latin typeface="Calibri" pitchFamily="-64" charset="0"/>
              </a:rPr>
              <a:t>Links can be extracted by finding all tags with name “a”</a:t>
            </a:r>
          </a:p>
          <a:p>
            <a:pPr marL="742950" lvl="1" indent="-285750">
              <a:lnSpc>
                <a:spcPct val="80000"/>
              </a:lnSpc>
              <a:spcBef>
                <a:spcPct val="20000"/>
              </a:spcBef>
              <a:spcAft>
                <a:spcPts val="600"/>
              </a:spcAft>
              <a:buFont typeface="Arial" charset="0"/>
              <a:buChar char="–"/>
            </a:pPr>
            <a:r>
              <a:rPr lang="en-US" sz="2000">
                <a:latin typeface="Calibri" pitchFamily="-64" charset="0"/>
              </a:rPr>
              <a:t>Links should be processed so that they can be compared with some file name in the corpus</a:t>
            </a:r>
          </a:p>
        </p:txBody>
      </p:sp>
      <p:sp>
        <p:nvSpPr>
          <p:cNvPr id="17415" name="Rectangle 7"/>
          <p:cNvSpPr>
            <a:spLocks noGrp="1"/>
          </p:cNvSpPr>
          <p:nvPr>
            <p:ph type="title"/>
          </p:nvPr>
        </p:nvSpPr>
        <p:spPr>
          <a:xfrm>
            <a:off x="970360" y="304800"/>
            <a:ext cx="7200900" cy="762000"/>
          </a:xfrm>
        </p:spPr>
        <p:txBody>
          <a:bodyPr/>
          <a:lstStyle/>
          <a:p>
            <a:r>
              <a:rPr lang="en-US" smtClean="0"/>
              <a:t>A PageRank Implementation</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970360" y="152400"/>
            <a:ext cx="7200900" cy="685800"/>
          </a:xfrm>
        </p:spPr>
        <p:txBody>
          <a:bodyPr/>
          <a:lstStyle/>
          <a:p>
            <a:r>
              <a:rPr lang="en-US" smtClean="0"/>
              <a:t>A PageRank Implementation</a:t>
            </a:r>
          </a:p>
        </p:txBody>
      </p:sp>
      <p:sp>
        <p:nvSpPr>
          <p:cNvPr id="3" name="Content Placeholder 2"/>
          <p:cNvSpPr>
            <a:spLocks noGrp="1"/>
          </p:cNvSpPr>
          <p:nvPr>
            <p:ph idx="1"/>
          </p:nvPr>
        </p:nvSpPr>
        <p:spPr>
          <a:xfrm>
            <a:off x="457200" y="838200"/>
            <a:ext cx="8229600" cy="5257800"/>
          </a:xfrm>
        </p:spPr>
        <p:txBody>
          <a:bodyPr>
            <a:normAutofit lnSpcReduction="10000"/>
          </a:bodyPr>
          <a:lstStyle/>
          <a:p>
            <a:pPr>
              <a:lnSpc>
                <a:spcPct val="80000"/>
              </a:lnSpc>
              <a:buFont typeface="Arial" charset="0"/>
              <a:buNone/>
            </a:pPr>
            <a:r>
              <a:rPr lang="en-US" sz="2200" smtClean="0"/>
              <a:t>Iteration: </a:t>
            </a:r>
          </a:p>
          <a:p>
            <a:pPr>
              <a:lnSpc>
                <a:spcPct val="80000"/>
              </a:lnSpc>
            </a:pPr>
            <a:r>
              <a:rPr lang="en-US" sz="2200" smtClean="0"/>
              <a:t>Steps:</a:t>
            </a:r>
          </a:p>
          <a:p>
            <a:pPr marL="971550" lvl="1" indent="-514350">
              <a:lnSpc>
                <a:spcPct val="80000"/>
              </a:lnSpc>
              <a:buFont typeface="Calibri" pitchFamily="-64" charset="0"/>
              <a:buAutoNum type="arabicPeriod"/>
            </a:pPr>
            <a:r>
              <a:rPr lang="en-US" sz="2000" smtClean="0"/>
              <a:t>Make a new output file, R.</a:t>
            </a:r>
          </a:p>
          <a:p>
            <a:pPr marL="971550" lvl="1" indent="-514350">
              <a:lnSpc>
                <a:spcPct val="80000"/>
              </a:lnSpc>
              <a:buFont typeface="Calibri" pitchFamily="-64" charset="0"/>
              <a:buAutoNum type="arabicPeriod"/>
            </a:pPr>
            <a:r>
              <a:rPr lang="en-US" sz="2000" smtClean="0"/>
              <a:t>Read L and I in parallel (since they're all sorted by URL).</a:t>
            </a:r>
          </a:p>
          <a:p>
            <a:pPr marL="971550" lvl="1" indent="-514350">
              <a:lnSpc>
                <a:spcPct val="80000"/>
              </a:lnSpc>
              <a:buFont typeface="Calibri" pitchFamily="-64" charset="0"/>
              <a:buAutoNum type="arabicPeriod"/>
            </a:pPr>
            <a:r>
              <a:rPr lang="en-US" sz="2000" smtClean="0"/>
              <a:t>For each unique source URL, determine whether it has any outgoing links:</a:t>
            </a:r>
          </a:p>
          <a:p>
            <a:pPr marL="971550" lvl="1" indent="-514350">
              <a:lnSpc>
                <a:spcPct val="80000"/>
              </a:lnSpc>
              <a:buFont typeface="Calibri" pitchFamily="-64" charset="0"/>
              <a:buAutoNum type="arabicPeriod"/>
            </a:pPr>
            <a:r>
              <a:rPr lang="en-US" sz="2000" smtClean="0"/>
              <a:t>If not, add its current PageRank value to the sum: T (terminals).</a:t>
            </a:r>
          </a:p>
          <a:p>
            <a:pPr marL="971550" lvl="1" indent="-514350">
              <a:lnSpc>
                <a:spcPct val="80000"/>
              </a:lnSpc>
              <a:buFont typeface="Calibri" pitchFamily="-64" charset="0"/>
              <a:buAutoNum type="arabicPeriod"/>
            </a:pPr>
            <a:r>
              <a:rPr lang="en-US" sz="2000" smtClean="0"/>
              <a:t>If it does have outgoing links, write (source_url, dest_url, I</a:t>
            </a:r>
            <a:r>
              <a:rPr lang="en-US" sz="1800" smtClean="0"/>
              <a:t>p</a:t>
            </a:r>
            <a:r>
              <a:rPr lang="en-US" sz="2000" smtClean="0"/>
              <a:t>/|Q|), where I</a:t>
            </a:r>
            <a:r>
              <a:rPr lang="en-US" sz="1800" smtClean="0"/>
              <a:t>p</a:t>
            </a:r>
            <a:r>
              <a:rPr lang="en-US" sz="2000" smtClean="0"/>
              <a:t> is the current PageRank value, |Q| is the number of outgoing links, and dest_url is a link destination.  </a:t>
            </a:r>
            <a:br>
              <a:rPr lang="en-US" sz="2000" smtClean="0"/>
            </a:br>
            <a:r>
              <a:rPr lang="en-US" sz="2000" smtClean="0"/>
              <a:t>Do this for all outgoing links.  Write this to R.</a:t>
            </a:r>
          </a:p>
          <a:p>
            <a:pPr marL="971550" lvl="1" indent="-514350">
              <a:lnSpc>
                <a:spcPct val="80000"/>
              </a:lnSpc>
              <a:buFont typeface="Calibri" pitchFamily="-64" charset="0"/>
              <a:buAutoNum type="arabicPeriod"/>
            </a:pPr>
            <a:r>
              <a:rPr lang="en-US" sz="2000" smtClean="0"/>
              <a:t>Sort R by destination URL.</a:t>
            </a:r>
          </a:p>
          <a:p>
            <a:pPr marL="971550" lvl="1" indent="-514350">
              <a:lnSpc>
                <a:spcPct val="80000"/>
              </a:lnSpc>
              <a:buFont typeface="Calibri" pitchFamily="-64" charset="0"/>
              <a:buAutoNum type="arabicPeriod"/>
            </a:pPr>
            <a:r>
              <a:rPr lang="en-US" sz="2000" smtClean="0"/>
              <a:t>Scan R and I at the same time.  The new value of R</a:t>
            </a:r>
            <a:r>
              <a:rPr lang="en-US" sz="1800" smtClean="0"/>
              <a:t>p</a:t>
            </a:r>
            <a:r>
              <a:rPr lang="en-US" sz="2000" smtClean="0"/>
              <a:t> is:   </a:t>
            </a:r>
            <a:br>
              <a:rPr lang="en-US" sz="2000" smtClean="0"/>
            </a:br>
            <a:r>
              <a:rPr lang="en-US" sz="2000" smtClean="0"/>
              <a:t>(1 - lambda) / #D (a fraction of the sum of all pages)</a:t>
            </a:r>
            <a:br>
              <a:rPr lang="en-US" sz="2000" smtClean="0"/>
            </a:br>
            <a:r>
              <a:rPr lang="en-US" sz="2000" smtClean="0"/>
              <a:t>plus: lambda * sum(T) / #D (the total effect from terminal pages), plus: lambda * all incoming mass from step 5. ()</a:t>
            </a:r>
          </a:p>
          <a:p>
            <a:pPr marL="971550" lvl="1" indent="-514350">
              <a:lnSpc>
                <a:spcPct val="80000"/>
              </a:lnSpc>
              <a:buFont typeface="Calibri" pitchFamily="-64" charset="0"/>
              <a:buAutoNum type="arabicPeriod"/>
            </a:pPr>
            <a:r>
              <a:rPr lang="en-US" sz="2000" smtClean="0"/>
              <a:t>Check for convergence</a:t>
            </a:r>
          </a:p>
          <a:p>
            <a:pPr marL="971550" lvl="1" indent="-514350">
              <a:lnSpc>
                <a:spcPct val="80000"/>
              </a:lnSpc>
              <a:buFont typeface="Calibri" pitchFamily="-64" charset="0"/>
              <a:buAutoNum type="arabicPeriod"/>
            </a:pPr>
            <a:r>
              <a:rPr lang="en-US" sz="2000" smtClean="0"/>
              <a:t>Write new R</a:t>
            </a:r>
            <a:r>
              <a:rPr lang="en-US" sz="1800" smtClean="0"/>
              <a:t>p</a:t>
            </a:r>
            <a:r>
              <a:rPr lang="en-US" sz="2000" smtClean="0"/>
              <a:t> values to a new I file.</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A PageRank Implementation</a:t>
            </a:r>
          </a:p>
        </p:txBody>
      </p:sp>
      <p:sp>
        <p:nvSpPr>
          <p:cNvPr id="3" name="Content Placeholder 2"/>
          <p:cNvSpPr>
            <a:spLocks noGrp="1"/>
          </p:cNvSpPr>
          <p:nvPr>
            <p:ph idx="1"/>
          </p:nvPr>
        </p:nvSpPr>
        <p:spPr/>
        <p:txBody>
          <a:bodyPr>
            <a:normAutofit fontScale="92500" lnSpcReduction="20000"/>
          </a:bodyPr>
          <a:lstStyle/>
          <a:p>
            <a:pPr>
              <a:lnSpc>
                <a:spcPct val="90000"/>
              </a:lnSpc>
            </a:pPr>
            <a:r>
              <a:rPr lang="en-US" sz="2400" smtClean="0"/>
              <a:t>Convergence check</a:t>
            </a:r>
          </a:p>
          <a:p>
            <a:pPr lvl="1">
              <a:lnSpc>
                <a:spcPct val="90000"/>
              </a:lnSpc>
            </a:pPr>
            <a:r>
              <a:rPr lang="en-US" sz="2000" smtClean="0"/>
              <a:t>Stopping criteria for this types of PR algorithm typically is of the form ||new - old|| &lt; tau where new and old are the new and old PageRank vectors, respectively. </a:t>
            </a:r>
          </a:p>
          <a:p>
            <a:pPr lvl="1">
              <a:lnSpc>
                <a:spcPct val="90000"/>
              </a:lnSpc>
            </a:pPr>
            <a:r>
              <a:rPr lang="en-US" sz="2000" smtClean="0"/>
              <a:t>Tau is set depending on how much precision you need. Reasonable values include 0.1 or 0.01. If you want  really fast, but inaccurate convergence, then you can use something like tau=1. </a:t>
            </a:r>
          </a:p>
          <a:p>
            <a:pPr lvl="1">
              <a:lnSpc>
                <a:spcPct val="90000"/>
              </a:lnSpc>
            </a:pPr>
            <a:r>
              <a:rPr lang="en-US" sz="2000" smtClean="0"/>
              <a:t>The setting of tau also depends on N (= number of documents in the collection), since ||new-old|| (for a fixed numerical precision) increases as N increases, so you can alternatively formulate your convergence criteria as ||new – old|| / N &lt; tau. </a:t>
            </a:r>
          </a:p>
          <a:p>
            <a:pPr lvl="1">
              <a:lnSpc>
                <a:spcPct val="90000"/>
              </a:lnSpc>
            </a:pPr>
            <a:r>
              <a:rPr lang="en-US" sz="2000" smtClean="0"/>
              <a:t>Either the L1 or L2 norm can be used.</a:t>
            </a:r>
            <a:r>
              <a:rPr lang="en-US" sz="2400" smtClean="0"/>
              <a:t/>
            </a:r>
            <a:br>
              <a:rPr lang="en-US" sz="2400" smtClean="0"/>
            </a:br>
            <a:r>
              <a:rPr lang="en-US" sz="2400" smtClean="0"/>
              <a:t/>
            </a:r>
            <a:br>
              <a:rPr lang="en-US" sz="2400" smtClean="0"/>
            </a:br>
            <a:endParaRPr lang="en-US" sz="2400" smtClean="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Quality</a:t>
            </a:r>
            <a:endParaRPr lang="en-US" dirty="0"/>
          </a:p>
        </p:txBody>
      </p:sp>
      <p:sp>
        <p:nvSpPr>
          <p:cNvPr id="3" name="Content Placeholder 2"/>
          <p:cNvSpPr>
            <a:spLocks noGrp="1"/>
          </p:cNvSpPr>
          <p:nvPr>
            <p:ph idx="1"/>
          </p:nvPr>
        </p:nvSpPr>
        <p:spPr/>
        <p:txBody>
          <a:bodyPr/>
          <a:lstStyle/>
          <a:p>
            <a:r>
              <a:rPr lang="en-US" dirty="0" smtClean="0"/>
              <a:t>Link quality is affected by spam and other factors</a:t>
            </a:r>
          </a:p>
          <a:p>
            <a:pPr lvl="1"/>
            <a:r>
              <a:rPr lang="en-US" dirty="0" smtClean="0"/>
              <a:t>e.g., </a:t>
            </a:r>
            <a:r>
              <a:rPr lang="en-US" i="1" dirty="0" smtClean="0"/>
              <a:t>link farms </a:t>
            </a:r>
            <a:r>
              <a:rPr lang="en-US" dirty="0" smtClean="0"/>
              <a:t>to increase PageRank</a:t>
            </a:r>
            <a:endParaRPr lang="en-US" i="1" dirty="0" smtClean="0"/>
          </a:p>
          <a:p>
            <a:pPr lvl="1"/>
            <a:r>
              <a:rPr lang="en-US" i="1" dirty="0" smtClean="0"/>
              <a:t>trackback links </a:t>
            </a:r>
            <a:r>
              <a:rPr lang="en-US" dirty="0" smtClean="0"/>
              <a:t>in blogs can create loops</a:t>
            </a:r>
          </a:p>
          <a:p>
            <a:pPr lvl="1"/>
            <a:r>
              <a:rPr lang="en-US" dirty="0" smtClean="0"/>
              <a:t>links from comments section of popular blogs</a:t>
            </a:r>
          </a:p>
          <a:p>
            <a:pPr lvl="2"/>
            <a:r>
              <a:rPr lang="en-US" dirty="0" smtClean="0"/>
              <a:t>Blog services modify comment links to contain </a:t>
            </a:r>
            <a:r>
              <a:rPr lang="en-US" dirty="0" err="1" smtClean="0">
                <a:latin typeface="Consolas" pitchFamily="49" charset="0"/>
                <a:cs typeface="Courier New" pitchFamily="49" charset="0"/>
              </a:rPr>
              <a:t>rel</a:t>
            </a:r>
            <a:r>
              <a:rPr lang="en-US" dirty="0" smtClean="0">
                <a:latin typeface="Consolas" pitchFamily="49" charset="0"/>
                <a:cs typeface="Courier New" pitchFamily="49" charset="0"/>
              </a:rPr>
              <a:t>=</a:t>
            </a:r>
            <a:r>
              <a:rPr lang="en-US" dirty="0" err="1" smtClean="0">
                <a:latin typeface="Consolas" pitchFamily="49" charset="0"/>
                <a:cs typeface="Courier New" pitchFamily="49" charset="0"/>
              </a:rPr>
              <a:t>nofollow</a:t>
            </a:r>
            <a:r>
              <a:rPr lang="en-US" dirty="0" smtClean="0"/>
              <a:t> attribute</a:t>
            </a:r>
          </a:p>
          <a:p>
            <a:pPr lvl="2"/>
            <a:r>
              <a:rPr lang="en-US" dirty="0" smtClean="0"/>
              <a:t>e.g., “Come visit my &lt;a </a:t>
            </a:r>
            <a:r>
              <a:rPr lang="en-US" dirty="0" err="1" smtClean="0">
                <a:latin typeface="Consolas" pitchFamily="49" charset="0"/>
              </a:rPr>
              <a:t>rel</a:t>
            </a:r>
            <a:r>
              <a:rPr lang="en-US" dirty="0" smtClean="0">
                <a:latin typeface="Consolas" pitchFamily="49" charset="0"/>
              </a:rPr>
              <a:t>=</a:t>
            </a:r>
            <a:r>
              <a:rPr lang="en-US" dirty="0" err="1" smtClean="0">
                <a:latin typeface="Consolas" pitchFamily="49" charset="0"/>
              </a:rPr>
              <a:t>nofollow</a:t>
            </a:r>
            <a:r>
              <a:rPr lang="en-US" dirty="0" smtClean="0"/>
              <a:t> </a:t>
            </a:r>
            <a:r>
              <a:rPr lang="en-US" dirty="0" err="1" smtClean="0"/>
              <a:t>href</a:t>
            </a:r>
            <a:r>
              <a:rPr lang="en-US" dirty="0" smtClean="0"/>
              <a:t>="http://www.page.com"&gt;web page&lt;/a&gt;.”</a:t>
            </a: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Trackback Links</a:t>
            </a:r>
            <a:endParaRPr lang="en-US" dirty="0"/>
          </a:p>
        </p:txBody>
      </p:sp>
      <p:pic>
        <p:nvPicPr>
          <p:cNvPr id="3074" name="Picture 2" descr="C:\Users\croft\Desktop\chap4-14.tif"/>
          <p:cNvPicPr>
            <a:picLocks noChangeAspect="1" noChangeArrowheads="1"/>
          </p:cNvPicPr>
          <p:nvPr/>
        </p:nvPicPr>
        <p:blipFill>
          <a:blip r:embed="rId2" cstate="print"/>
          <a:srcRect/>
          <a:stretch>
            <a:fillRect/>
          </a:stretch>
        </p:blipFill>
        <p:spPr bwMode="auto">
          <a:xfrm>
            <a:off x="1447800" y="1828800"/>
            <a:ext cx="6245226" cy="3849688"/>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Extraction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Automatically extract structure from text</a:t>
            </a:r>
          </a:p>
          <a:p>
            <a:pPr lvl="1"/>
            <a:r>
              <a:rPr lang="en-US" dirty="0" smtClean="0"/>
              <a:t>annotate document using tags to identify extracted structure</a:t>
            </a:r>
          </a:p>
          <a:p>
            <a:r>
              <a:rPr lang="en-US" i="1" dirty="0" smtClean="0"/>
              <a:t>Named entity recognition </a:t>
            </a:r>
          </a:p>
          <a:p>
            <a:pPr lvl="1"/>
            <a:r>
              <a:rPr lang="en-US" dirty="0" smtClean="0"/>
              <a:t>identify words that refer to something of interest in a particular application</a:t>
            </a:r>
          </a:p>
          <a:p>
            <a:pPr lvl="1"/>
            <a:r>
              <a:rPr lang="en-US" dirty="0" smtClean="0"/>
              <a:t>e.g., people, companies, locations, dates, product names, prices, etc.</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a:xfrm>
            <a:off x="533400" y="3810000"/>
            <a:ext cx="8229600" cy="1981200"/>
          </a:xfrm>
        </p:spPr>
        <p:txBody>
          <a:bodyPr>
            <a:normAutofit fontScale="92500" lnSpcReduction="10000"/>
          </a:bodyPr>
          <a:lstStyle/>
          <a:p>
            <a:r>
              <a:rPr lang="en-US" dirty="0" smtClean="0"/>
              <a:t>Example showing semantic annotation of text using XML tags</a:t>
            </a:r>
          </a:p>
          <a:p>
            <a:r>
              <a:rPr lang="en-US" dirty="0" smtClean="0"/>
              <a:t>Information extraction also includes document structure and more complex features such as </a:t>
            </a:r>
            <a:r>
              <a:rPr lang="en-US" i="1" dirty="0" smtClean="0"/>
              <a:t>relationships</a:t>
            </a:r>
            <a:r>
              <a:rPr lang="en-US" dirty="0" smtClean="0"/>
              <a:t> and </a:t>
            </a:r>
            <a:r>
              <a:rPr lang="en-US" i="1" dirty="0" smtClean="0"/>
              <a:t>events</a:t>
            </a:r>
            <a:endParaRPr lang="en-US" i="1" dirty="0"/>
          </a:p>
        </p:txBody>
      </p:sp>
      <p:pic>
        <p:nvPicPr>
          <p:cNvPr id="4" name="Picture 2" descr="C:\Users\croft\Desktop\chap4-10.tif"/>
          <p:cNvPicPr>
            <a:picLocks noChangeAspect="1" noChangeArrowheads="1"/>
          </p:cNvPicPr>
          <p:nvPr/>
        </p:nvPicPr>
        <p:blipFill>
          <a:blip r:embed="rId2" cstate="print"/>
          <a:srcRect/>
          <a:stretch>
            <a:fillRect/>
          </a:stretch>
        </p:blipFill>
        <p:spPr bwMode="auto">
          <a:xfrm>
            <a:off x="1371600" y="1600200"/>
            <a:ext cx="6282674" cy="1905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i="1" dirty="0" smtClean="0"/>
              <a:t>Rule-based</a:t>
            </a:r>
            <a:r>
              <a:rPr lang="en-US" dirty="0" smtClean="0"/>
              <a:t> </a:t>
            </a:r>
          </a:p>
          <a:p>
            <a:pPr lvl="1"/>
            <a:r>
              <a:rPr lang="en-US" dirty="0" smtClean="0"/>
              <a:t>Uses </a:t>
            </a:r>
            <a:r>
              <a:rPr lang="en-US" i="1" dirty="0" smtClean="0"/>
              <a:t>lexicons</a:t>
            </a:r>
            <a:r>
              <a:rPr lang="en-US" dirty="0" smtClean="0"/>
              <a:t> (lists of words and phrases) that categorize names</a:t>
            </a:r>
          </a:p>
          <a:p>
            <a:pPr lvl="2"/>
            <a:r>
              <a:rPr lang="en-US" dirty="0" smtClean="0"/>
              <a:t>e.g., locations, peoples’ names, organizations, etc.</a:t>
            </a:r>
          </a:p>
          <a:p>
            <a:pPr lvl="1"/>
            <a:r>
              <a:rPr lang="en-US" dirty="0" smtClean="0"/>
              <a:t>Rules also used to verify or find new entity names</a:t>
            </a:r>
          </a:p>
          <a:p>
            <a:pPr lvl="2"/>
            <a:r>
              <a:rPr lang="en-US" dirty="0" smtClean="0"/>
              <a:t>e.g., “&lt;number&gt; &lt;word&gt; street” for addresses</a:t>
            </a:r>
          </a:p>
          <a:p>
            <a:pPr lvl="2"/>
            <a:r>
              <a:rPr lang="en-US" dirty="0" smtClean="0"/>
              <a:t>“&lt;street address&gt;, &lt;city&gt;” or “in &lt;city&gt;” to verify city names</a:t>
            </a:r>
          </a:p>
          <a:p>
            <a:pPr lvl="2"/>
            <a:r>
              <a:rPr lang="en-US" dirty="0" smtClean="0"/>
              <a:t>“&lt;street address&gt;, &lt;city&gt;, &lt;state&gt;” to find new cities</a:t>
            </a:r>
          </a:p>
          <a:p>
            <a:pPr lvl="2"/>
            <a:r>
              <a:rPr lang="en-US" dirty="0" smtClean="0"/>
              <a:t>“&lt;title&gt; &lt;name&gt;” to find new names</a:t>
            </a:r>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Analysis</a:t>
            </a:r>
            <a:endParaRPr lang="en-US" dirty="0"/>
          </a:p>
        </p:txBody>
      </p:sp>
      <p:sp>
        <p:nvSpPr>
          <p:cNvPr id="3" name="Content Placeholder 2"/>
          <p:cNvSpPr>
            <a:spLocks noGrp="1"/>
          </p:cNvSpPr>
          <p:nvPr>
            <p:ph idx="1"/>
          </p:nvPr>
        </p:nvSpPr>
        <p:spPr/>
        <p:txBody>
          <a:bodyPr/>
          <a:lstStyle/>
          <a:p>
            <a:r>
              <a:rPr lang="en-US" dirty="0" smtClean="0"/>
              <a:t>Links are a key component of the Web</a:t>
            </a:r>
          </a:p>
          <a:p>
            <a:r>
              <a:rPr lang="en-US" dirty="0" smtClean="0"/>
              <a:t>Important for navigation, but also for search</a:t>
            </a:r>
          </a:p>
          <a:p>
            <a:pPr lvl="1"/>
            <a:r>
              <a:rPr lang="en-US" dirty="0" smtClean="0"/>
              <a:t>e.g., &lt;a </a:t>
            </a:r>
            <a:r>
              <a:rPr lang="en-US" dirty="0" err="1" smtClean="0"/>
              <a:t>href</a:t>
            </a:r>
            <a:r>
              <a:rPr lang="en-US" dirty="0" smtClean="0"/>
              <a:t>="http://example.com" &gt;Example website&lt;/a&gt;</a:t>
            </a:r>
          </a:p>
          <a:p>
            <a:pPr lvl="1"/>
            <a:r>
              <a:rPr lang="en-US" dirty="0" smtClean="0"/>
              <a:t>“Example website” is the anchor text</a:t>
            </a:r>
          </a:p>
          <a:p>
            <a:pPr lvl="1"/>
            <a:r>
              <a:rPr lang="en-US" dirty="0" smtClean="0"/>
              <a:t>“http://example.com” is the destination link</a:t>
            </a:r>
          </a:p>
          <a:p>
            <a:pPr lvl="1"/>
            <a:r>
              <a:rPr lang="en-US" dirty="0" smtClean="0"/>
              <a:t>both are used by search engines</a:t>
            </a:r>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p:txBody>
          <a:bodyPr/>
          <a:lstStyle/>
          <a:p>
            <a:r>
              <a:rPr lang="en-US" dirty="0" smtClean="0"/>
              <a:t>Rules either developed manually by trial and error or using machine learning techniques</a:t>
            </a:r>
          </a:p>
          <a:p>
            <a:r>
              <a:rPr lang="en-US" dirty="0" smtClean="0"/>
              <a:t>S</a:t>
            </a:r>
            <a:r>
              <a:rPr lang="en-US" i="1" dirty="0" smtClean="0"/>
              <a:t>tatistical </a:t>
            </a:r>
          </a:p>
          <a:p>
            <a:pPr lvl="1"/>
            <a:r>
              <a:rPr lang="en-US" dirty="0" smtClean="0"/>
              <a:t>uses a probabilistic model of the words in and around an entity</a:t>
            </a:r>
          </a:p>
          <a:p>
            <a:pPr lvl="1"/>
            <a:r>
              <a:rPr lang="en-US" dirty="0" smtClean="0"/>
              <a:t>probabilities estimated using </a:t>
            </a:r>
            <a:r>
              <a:rPr lang="en-US" i="1" dirty="0" smtClean="0"/>
              <a:t>training data </a:t>
            </a:r>
            <a:r>
              <a:rPr lang="en-US" dirty="0" smtClean="0"/>
              <a:t>(manually annotated text)</a:t>
            </a:r>
          </a:p>
          <a:p>
            <a:pPr lvl="1"/>
            <a:r>
              <a:rPr lang="en-US" dirty="0" smtClean="0"/>
              <a:t>Hidden Markov Model (HMM) is one approach</a:t>
            </a:r>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for Extraction</a:t>
            </a:r>
            <a:endParaRPr lang="en-US" dirty="0"/>
          </a:p>
        </p:txBody>
      </p:sp>
      <p:sp>
        <p:nvSpPr>
          <p:cNvPr id="3" name="Content Placeholder 2"/>
          <p:cNvSpPr>
            <a:spLocks noGrp="1"/>
          </p:cNvSpPr>
          <p:nvPr>
            <p:ph idx="1"/>
          </p:nvPr>
        </p:nvSpPr>
        <p:spPr/>
        <p:txBody>
          <a:bodyPr/>
          <a:lstStyle/>
          <a:p>
            <a:r>
              <a:rPr lang="en-US" dirty="0" smtClean="0"/>
              <a:t>Resolve ambiguity in a word using </a:t>
            </a:r>
            <a:r>
              <a:rPr lang="en-US" i="1" dirty="0" smtClean="0"/>
              <a:t>context</a:t>
            </a:r>
          </a:p>
          <a:p>
            <a:pPr lvl="1"/>
            <a:r>
              <a:rPr lang="en-US" dirty="0" smtClean="0"/>
              <a:t>e.g., “marathon” is a location or a sporting event, “</a:t>
            </a:r>
            <a:r>
              <a:rPr lang="en-US" dirty="0" err="1" smtClean="0"/>
              <a:t>boston</a:t>
            </a:r>
            <a:r>
              <a:rPr lang="en-US" dirty="0" smtClean="0"/>
              <a:t> marathon” is a specific sporting event</a:t>
            </a:r>
          </a:p>
          <a:p>
            <a:r>
              <a:rPr lang="en-US" dirty="0" smtClean="0"/>
              <a:t>Model context using a </a:t>
            </a:r>
            <a:r>
              <a:rPr lang="en-US" i="1" dirty="0" smtClean="0"/>
              <a:t>generative</a:t>
            </a:r>
            <a:r>
              <a:rPr lang="en-US" dirty="0" smtClean="0"/>
              <a:t> model of the sequence of words</a:t>
            </a:r>
          </a:p>
          <a:p>
            <a:pPr lvl="1"/>
            <a:r>
              <a:rPr lang="en-US" i="1" dirty="0" smtClean="0"/>
              <a:t>Markov property</a:t>
            </a:r>
            <a:r>
              <a:rPr lang="en-US" dirty="0" smtClean="0"/>
              <a:t>: the </a:t>
            </a:r>
            <a:r>
              <a:rPr lang="en-US" dirty="0" smtClean="0">
                <a:solidFill>
                  <a:srgbClr val="FF0000"/>
                </a:solidFill>
              </a:rPr>
              <a:t>next word </a:t>
            </a:r>
            <a:r>
              <a:rPr lang="en-US" dirty="0" smtClean="0"/>
              <a:t>in a sequence </a:t>
            </a:r>
            <a:r>
              <a:rPr lang="en-US" dirty="0" smtClean="0">
                <a:solidFill>
                  <a:srgbClr val="FF0000"/>
                </a:solidFill>
              </a:rPr>
              <a:t>depends only on a small number </a:t>
            </a:r>
            <a:r>
              <a:rPr lang="en-US" dirty="0" smtClean="0"/>
              <a:t>of the previous words</a:t>
            </a:r>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for Extraction</a:t>
            </a:r>
            <a:endParaRPr lang="en-US" dirty="0"/>
          </a:p>
        </p:txBody>
      </p:sp>
      <p:sp>
        <p:nvSpPr>
          <p:cNvPr id="3" name="Content Placeholder 2"/>
          <p:cNvSpPr>
            <a:spLocks noGrp="1"/>
          </p:cNvSpPr>
          <p:nvPr>
            <p:ph idx="1"/>
          </p:nvPr>
        </p:nvSpPr>
        <p:spPr/>
        <p:txBody>
          <a:bodyPr>
            <a:normAutofit/>
          </a:bodyPr>
          <a:lstStyle/>
          <a:p>
            <a:r>
              <a:rPr lang="en-US" i="1" dirty="0" smtClean="0"/>
              <a:t>Markov Model </a:t>
            </a:r>
            <a:r>
              <a:rPr lang="en-US" dirty="0" smtClean="0"/>
              <a:t>describes a process as a </a:t>
            </a:r>
            <a:r>
              <a:rPr lang="en-US" dirty="0" smtClean="0">
                <a:solidFill>
                  <a:srgbClr val="FF0000"/>
                </a:solidFill>
              </a:rPr>
              <a:t>collection of states </a:t>
            </a:r>
            <a:r>
              <a:rPr lang="en-US" dirty="0" smtClean="0"/>
              <a:t>with transitions between them</a:t>
            </a:r>
          </a:p>
          <a:p>
            <a:pPr lvl="1"/>
            <a:r>
              <a:rPr lang="en-US" dirty="0" smtClean="0"/>
              <a:t>each transition has a probability associated with it</a:t>
            </a:r>
          </a:p>
          <a:p>
            <a:pPr lvl="1"/>
            <a:r>
              <a:rPr lang="en-US" dirty="0" smtClean="0"/>
              <a:t>next state depends only on current state and transition probabilities</a:t>
            </a:r>
          </a:p>
          <a:p>
            <a:r>
              <a:rPr lang="en-US" i="1" dirty="0" smtClean="0"/>
              <a:t>Hidden Markov Model</a:t>
            </a:r>
          </a:p>
          <a:p>
            <a:pPr lvl="1"/>
            <a:r>
              <a:rPr lang="en-US" dirty="0" smtClean="0"/>
              <a:t>each state has a set of possible outputs</a:t>
            </a:r>
          </a:p>
          <a:p>
            <a:pPr lvl="1"/>
            <a:r>
              <a:rPr lang="en-US" dirty="0" smtClean="0"/>
              <a:t>outputs have probabilities</a:t>
            </a:r>
            <a:endParaRPr lang="en-US"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60" y="304800"/>
            <a:ext cx="7200900" cy="609600"/>
          </a:xfrm>
        </p:spPr>
        <p:txBody>
          <a:bodyPr>
            <a:normAutofit fontScale="90000"/>
          </a:bodyPr>
          <a:lstStyle/>
          <a:p>
            <a:r>
              <a:rPr lang="en-US" dirty="0" smtClean="0"/>
              <a:t>HMM Sentence Model</a:t>
            </a:r>
            <a:endParaRPr lang="en-US" dirty="0"/>
          </a:p>
        </p:txBody>
      </p:sp>
      <p:pic>
        <p:nvPicPr>
          <p:cNvPr id="5122" name="Picture 2" descr="C:\Users\croft\Desktop\chap4-11.tif"/>
          <p:cNvPicPr>
            <a:picLocks noChangeAspect="1" noChangeArrowheads="1"/>
          </p:cNvPicPr>
          <p:nvPr/>
        </p:nvPicPr>
        <p:blipFill>
          <a:blip r:embed="rId2" cstate="print"/>
          <a:srcRect/>
          <a:stretch>
            <a:fillRect/>
          </a:stretch>
        </p:blipFill>
        <p:spPr bwMode="auto">
          <a:xfrm>
            <a:off x="1295400" y="990600"/>
            <a:ext cx="5138737" cy="3913188"/>
          </a:xfrm>
          <a:prstGeom prst="rect">
            <a:avLst/>
          </a:prstGeom>
          <a:noFill/>
        </p:spPr>
      </p:pic>
      <p:sp>
        <p:nvSpPr>
          <p:cNvPr id="6" name="Content Placeholder 2"/>
          <p:cNvSpPr txBox="1">
            <a:spLocks/>
          </p:cNvSpPr>
          <p:nvPr/>
        </p:nvSpPr>
        <p:spPr>
          <a:xfrm>
            <a:off x="762000" y="4876800"/>
            <a:ext cx="8229600" cy="1295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Each state is associated with a probability distribution over words (the output)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for Extraction</a:t>
            </a:r>
            <a:endParaRPr lang="en-US" dirty="0"/>
          </a:p>
        </p:txBody>
      </p:sp>
      <p:sp>
        <p:nvSpPr>
          <p:cNvPr id="3" name="Content Placeholder 2"/>
          <p:cNvSpPr>
            <a:spLocks noGrp="1"/>
          </p:cNvSpPr>
          <p:nvPr>
            <p:ph idx="1"/>
          </p:nvPr>
        </p:nvSpPr>
        <p:spPr>
          <a:xfrm>
            <a:off x="457200" y="1600200"/>
            <a:ext cx="8382000" cy="4876800"/>
          </a:xfrm>
        </p:spPr>
        <p:txBody>
          <a:bodyPr>
            <a:normAutofit/>
          </a:bodyPr>
          <a:lstStyle/>
          <a:p>
            <a:r>
              <a:rPr lang="en-US" dirty="0" smtClean="0"/>
              <a:t>Could generate sentences with this model</a:t>
            </a:r>
          </a:p>
          <a:p>
            <a:r>
              <a:rPr lang="en-US" dirty="0" smtClean="0"/>
              <a:t>To recognize named entities, find sequence of “labels” that give highest probability for the sentence</a:t>
            </a:r>
          </a:p>
          <a:p>
            <a:pPr lvl="1"/>
            <a:r>
              <a:rPr lang="en-US" dirty="0" smtClean="0"/>
              <a:t>only the outputs (words) are visible or observed</a:t>
            </a:r>
          </a:p>
          <a:p>
            <a:pPr lvl="1"/>
            <a:r>
              <a:rPr lang="en-US" dirty="0" smtClean="0"/>
              <a:t>states are “hidden”</a:t>
            </a:r>
          </a:p>
          <a:p>
            <a:pPr lvl="1"/>
            <a:r>
              <a:rPr lang="en-US" dirty="0" smtClean="0"/>
              <a:t>e.g., &lt;start&gt;&lt;name&gt;&lt;not-an-entity&gt;&lt;location&gt;&lt;not-an-entity&gt;&lt;end&gt;</a:t>
            </a:r>
          </a:p>
          <a:p>
            <a:r>
              <a:rPr lang="en-US" i="1" dirty="0" err="1" smtClean="0"/>
              <a:t>Viterbi</a:t>
            </a:r>
            <a:r>
              <a:rPr lang="en-US" dirty="0" smtClean="0"/>
              <a:t> algorithm used for recognition</a:t>
            </a:r>
            <a:endParaRPr lang="en-US"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p:txBody>
          <a:bodyPr/>
          <a:lstStyle/>
          <a:p>
            <a:r>
              <a:rPr lang="en-US" dirty="0" smtClean="0"/>
              <a:t>Accurate recognition requires about 1M words of training data (1,500 news stories)</a:t>
            </a:r>
          </a:p>
          <a:p>
            <a:pPr lvl="1"/>
            <a:r>
              <a:rPr lang="en-US" dirty="0" smtClean="0"/>
              <a:t>may be more expensive than developing rules for some applications</a:t>
            </a:r>
          </a:p>
          <a:p>
            <a:r>
              <a:rPr lang="en-US" dirty="0" smtClean="0"/>
              <a:t>Both rule-based and statistical can achieve about 90% effectiveness for categories such as names, locations, organizations</a:t>
            </a:r>
          </a:p>
          <a:p>
            <a:pPr lvl="1"/>
            <a:r>
              <a:rPr lang="en-US" dirty="0" smtClean="0"/>
              <a:t>others, such as product name, can be much worse</a:t>
            </a:r>
            <a:endParaRPr lang="en-US"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09260" cy="838200"/>
          </a:xfrm>
        </p:spPr>
        <p:txBody>
          <a:bodyPr/>
          <a:lstStyle/>
          <a:p>
            <a:r>
              <a:rPr lang="en-US" smtClean="0"/>
              <a:t>Information Retrieval – the Future</a:t>
            </a:r>
            <a:endParaRPr lang="en-US"/>
          </a:p>
        </p:txBody>
      </p:sp>
      <p:sp>
        <p:nvSpPr>
          <p:cNvPr id="3" name="Content Placeholder 2"/>
          <p:cNvSpPr>
            <a:spLocks noGrp="1"/>
          </p:cNvSpPr>
          <p:nvPr>
            <p:ph idx="1"/>
          </p:nvPr>
        </p:nvSpPr>
        <p:spPr>
          <a:xfrm>
            <a:off x="970360" y="1447800"/>
            <a:ext cx="7200899" cy="3962400"/>
          </a:xfrm>
        </p:spPr>
        <p:txBody>
          <a:bodyPr/>
          <a:lstStyle/>
          <a:p>
            <a:r>
              <a:rPr lang="en-US" smtClean="0"/>
              <a:t>Social search</a:t>
            </a:r>
          </a:p>
          <a:p>
            <a:r>
              <a:rPr lang="en-US" smtClean="0"/>
              <a:t>User tags</a:t>
            </a:r>
          </a:p>
          <a:p>
            <a:r>
              <a:rPr lang="en-US" smtClean="0"/>
              <a:t>Searching with(in) communities</a:t>
            </a:r>
          </a:p>
          <a:p>
            <a:r>
              <a:rPr lang="en-US" smtClean="0"/>
              <a:t>Filtering and recommending</a:t>
            </a:r>
          </a:p>
          <a:p>
            <a:r>
              <a:rPr lang="en-US" smtClean="0"/>
              <a:t>Peer-to-peer and metasearch</a:t>
            </a:r>
          </a:p>
          <a:p>
            <a:r>
              <a:rPr lang="en-US" smtClean="0"/>
              <a:t>Machine learning: clustering, classification, dimensional reduction (LSI)</a:t>
            </a:r>
          </a:p>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990600"/>
          </a:xfrm>
        </p:spPr>
        <p:txBody>
          <a:bodyPr/>
          <a:lstStyle/>
          <a:p>
            <a:r>
              <a:rPr lang="en-US" smtClean="0"/>
              <a:t>Beyond Bag–of–words: state of the arts </a:t>
            </a:r>
            <a:endParaRPr lang="en-US"/>
          </a:p>
        </p:txBody>
      </p:sp>
      <p:sp>
        <p:nvSpPr>
          <p:cNvPr id="3" name="Content Placeholder 2"/>
          <p:cNvSpPr>
            <a:spLocks noGrp="1"/>
          </p:cNvSpPr>
          <p:nvPr>
            <p:ph idx="1"/>
          </p:nvPr>
        </p:nvSpPr>
        <p:spPr>
          <a:xfrm>
            <a:off x="970360" y="1371600"/>
            <a:ext cx="7200899" cy="4419600"/>
          </a:xfrm>
        </p:spPr>
        <p:txBody>
          <a:bodyPr>
            <a:normAutofit fontScale="92500" lnSpcReduction="10000"/>
          </a:bodyPr>
          <a:lstStyle/>
          <a:p>
            <a:r>
              <a:rPr lang="en-US" smtClean="0"/>
              <a:t>Feature-based retrieval models / profiling</a:t>
            </a:r>
          </a:p>
          <a:p>
            <a:r>
              <a:rPr lang="en-US" smtClean="0"/>
              <a:t>Term dependence models</a:t>
            </a:r>
          </a:p>
          <a:p>
            <a:r>
              <a:rPr lang="en-US" smtClean="0"/>
              <a:t>Entity search</a:t>
            </a:r>
          </a:p>
          <a:p>
            <a:r>
              <a:rPr lang="en-US" smtClean="0"/>
              <a:t>Social &amp; web people search</a:t>
            </a:r>
          </a:p>
          <a:p>
            <a:r>
              <a:rPr lang="en-US" smtClean="0"/>
              <a:t>Question answering</a:t>
            </a:r>
          </a:p>
          <a:p>
            <a:r>
              <a:rPr lang="en-US" smtClean="0"/>
              <a:t>Machine Translation</a:t>
            </a:r>
          </a:p>
          <a:p>
            <a:r>
              <a:rPr lang="en-US" smtClean="0"/>
              <a:t>Multimedia search</a:t>
            </a:r>
          </a:p>
          <a:p>
            <a:r>
              <a:rPr lang="en-US" smtClean="0"/>
              <a:t>Summarization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533400"/>
          </a:xfrm>
        </p:spPr>
        <p:txBody>
          <a:bodyPr>
            <a:normAutofit/>
          </a:bodyPr>
          <a:lstStyle/>
          <a:p>
            <a:pPr algn="ctr"/>
            <a:r>
              <a:rPr lang="en-US" sz="3200" smtClean="0"/>
              <a:t>Build a simple Search Engine - Lucene</a:t>
            </a:r>
            <a:endParaRPr lang="id-ID" sz="3200" dirty="0"/>
          </a:p>
        </p:txBody>
      </p:sp>
      <p:sp>
        <p:nvSpPr>
          <p:cNvPr id="3" name="Content Placeholder 2"/>
          <p:cNvSpPr>
            <a:spLocks noGrp="1"/>
          </p:cNvSpPr>
          <p:nvPr>
            <p:ph idx="1"/>
          </p:nvPr>
        </p:nvSpPr>
        <p:spPr>
          <a:xfrm>
            <a:off x="0" y="457200"/>
            <a:ext cx="9144000" cy="5410200"/>
          </a:xfrm>
        </p:spPr>
        <p:txBody>
          <a:bodyPr>
            <a:normAutofit fontScale="92500" lnSpcReduction="10000"/>
          </a:bodyPr>
          <a:lstStyle/>
          <a:p>
            <a:r>
              <a:rPr lang="en-US" smtClean="0"/>
              <a:t>Gunakan koleksi dokumen yang sudah dikumpulkan per kelompok untuk membuat mesin temu balik sederhana</a:t>
            </a:r>
          </a:p>
          <a:p>
            <a:r>
              <a:rPr lang="en-US"/>
              <a:t>Bacalah tutorial Lucene, misalnya: </a:t>
            </a:r>
            <a:endParaRPr lang="en-US" smtClean="0"/>
          </a:p>
          <a:p>
            <a:pPr lvl="1"/>
            <a:r>
              <a:rPr lang="en-US" smtClean="0">
                <a:hlinkClick r:id="rId2"/>
              </a:rPr>
              <a:t>http</a:t>
            </a:r>
            <a:r>
              <a:rPr lang="en-US">
                <a:hlinkClick r:id="rId2"/>
              </a:rPr>
              <a:t>://</a:t>
            </a:r>
            <a:r>
              <a:rPr lang="en-US" smtClean="0">
                <a:hlinkClick r:id="rId2"/>
              </a:rPr>
              <a:t>www.tutorialspoint.com/lucene/index.htm</a:t>
            </a:r>
            <a:r>
              <a:rPr lang="en-US" smtClean="0"/>
              <a:t> </a:t>
            </a:r>
          </a:p>
          <a:p>
            <a:r>
              <a:rPr lang="en-US" smtClean="0"/>
              <a:t>Lakukan tahapan sbb dengan Lucene:</a:t>
            </a:r>
          </a:p>
          <a:p>
            <a:pPr lvl="1"/>
            <a:r>
              <a:rPr lang="en-US" smtClean="0"/>
              <a:t>Pembangunan indeks</a:t>
            </a:r>
          </a:p>
          <a:p>
            <a:pPr lvl="1"/>
            <a:r>
              <a:rPr lang="en-US" smtClean="0"/>
              <a:t>Temu balik sederhana</a:t>
            </a:r>
          </a:p>
          <a:p>
            <a:pPr lvl="1"/>
            <a:r>
              <a:rPr lang="en-US" smtClean="0"/>
              <a:t>Pemrosesan kueri (term, term range, prefix, Boolean, phrase, wild card) ~ pilih 3 teknik pemrosesan dengan 5 kueri sesuai topik dokumen </a:t>
            </a:r>
          </a:p>
          <a:p>
            <a:r>
              <a:rPr lang="en-US" smtClean="0"/>
              <a:t>Buatlah laporan untuk aplikasi yang berhasil dikembangkan</a:t>
            </a:r>
          </a:p>
          <a:p>
            <a:pPr lvl="1"/>
            <a:r>
              <a:rPr lang="en-US" smtClean="0"/>
              <a:t>Lucene: komponen, arsitektur, cara kerja, dll</a:t>
            </a:r>
          </a:p>
          <a:p>
            <a:pPr lvl="1"/>
            <a:r>
              <a:rPr lang="en-US" smtClean="0"/>
              <a:t>Implementasi</a:t>
            </a:r>
          </a:p>
          <a:p>
            <a:pPr lvl="1"/>
            <a:r>
              <a:rPr lang="en-US" smtClean="0"/>
              <a:t>Analisis hasil (pemrosesan kueri apa yang lebih baik): sebaiknya dengan grafik precision – recall </a:t>
            </a:r>
          </a:p>
          <a:p>
            <a:pPr lvl="1"/>
            <a:endParaRPr lang="id-ID" dirty="0"/>
          </a:p>
        </p:txBody>
      </p:sp>
      <p:sp>
        <p:nvSpPr>
          <p:cNvPr id="5" name="Title 1"/>
          <p:cNvSpPr txBox="1">
            <a:spLocks/>
          </p:cNvSpPr>
          <p:nvPr/>
        </p:nvSpPr>
        <p:spPr>
          <a:xfrm>
            <a:off x="1295400" y="5867400"/>
            <a:ext cx="5867400" cy="940905"/>
          </a:xfrm>
          <a:prstGeom prst="rect">
            <a:avLst/>
          </a:prstGeom>
        </p:spPr>
        <p:txBody>
          <a:bodyPr vert="horz" lIns="91440" tIns="45720" rIns="91440" bIns="45720" rtlCol="0" anchor="b">
            <a:normAutofit fontScale="62500" lnSpcReduction="20000"/>
          </a:bodyPr>
          <a:lstStyle/>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r>
              <a:rPr kumimoji="0" lang="en-US" sz="4000" b="0" i="0" u="none" strike="noStrike" kern="1200" cap="none" spc="0" normalizeH="0" baseline="0" noProof="0" smtClean="0">
                <a:ln>
                  <a:noFill/>
                </a:ln>
                <a:solidFill>
                  <a:srgbClr val="7030A0"/>
                </a:solidFill>
                <a:effectLst/>
                <a:uLnTx/>
                <a:uFillTx/>
                <a:latin typeface="+mj-lt"/>
                <a:ea typeface="+mj-ea"/>
                <a:cs typeface="+mj-cs"/>
              </a:rPr>
              <a:t>Demo: </a:t>
            </a:r>
            <a:r>
              <a:rPr kumimoji="0" lang="en-US" sz="4000" b="0" i="0" u="none" strike="noStrike" kern="1200" cap="none" spc="0" normalizeH="0" noProof="0" smtClean="0">
                <a:ln>
                  <a:noFill/>
                </a:ln>
                <a:solidFill>
                  <a:srgbClr val="7030A0"/>
                </a:solidFill>
                <a:effectLst/>
                <a:uLnTx/>
                <a:uFillTx/>
                <a:latin typeface="+mj-lt"/>
                <a:ea typeface="+mj-ea"/>
                <a:cs typeface="+mj-cs"/>
              </a:rPr>
              <a:t>Selasa</a:t>
            </a:r>
            <a:r>
              <a:rPr kumimoji="0" lang="id-ID" sz="4000" b="0" i="0" u="none" strike="noStrike" kern="1200" cap="none" spc="0" normalizeH="0" noProof="0" smtClean="0">
                <a:ln>
                  <a:noFill/>
                </a:ln>
                <a:solidFill>
                  <a:srgbClr val="7030A0"/>
                </a:solidFill>
                <a:effectLst/>
                <a:uLnTx/>
                <a:uFillTx/>
                <a:latin typeface="+mj-lt"/>
                <a:ea typeface="+mj-ea"/>
                <a:cs typeface="+mj-cs"/>
              </a:rPr>
              <a:t>, </a:t>
            </a:r>
            <a:r>
              <a:rPr lang="en-US" sz="4000">
                <a:solidFill>
                  <a:srgbClr val="7030A0"/>
                </a:solidFill>
                <a:latin typeface="+mj-lt"/>
                <a:ea typeface="+mj-ea"/>
                <a:cs typeface="+mj-cs"/>
              </a:rPr>
              <a:t>2</a:t>
            </a:r>
            <a:r>
              <a:rPr kumimoji="0" lang="id-ID" sz="4000" b="0" i="0" u="none" strike="noStrike" kern="1200" cap="none" spc="0" normalizeH="0" noProof="0" smtClean="0">
                <a:ln>
                  <a:noFill/>
                </a:ln>
                <a:solidFill>
                  <a:srgbClr val="7030A0"/>
                </a:solidFill>
                <a:effectLst/>
                <a:uLnTx/>
                <a:uFillTx/>
                <a:latin typeface="+mj-lt"/>
                <a:ea typeface="+mj-ea"/>
                <a:cs typeface="+mj-cs"/>
              </a:rPr>
              <a:t>6</a:t>
            </a:r>
            <a:r>
              <a:rPr kumimoji="0" lang="en-US" sz="4000" b="0" i="0" u="none" strike="noStrike" kern="1200" cap="none" spc="0" normalizeH="0" noProof="0" smtClean="0">
                <a:ln>
                  <a:noFill/>
                </a:ln>
                <a:solidFill>
                  <a:srgbClr val="7030A0"/>
                </a:solidFill>
                <a:effectLst/>
                <a:uLnTx/>
                <a:uFillTx/>
                <a:latin typeface="+mj-lt"/>
                <a:ea typeface="+mj-ea"/>
                <a:cs typeface="+mj-cs"/>
              </a:rPr>
              <a:t> Januari </a:t>
            </a:r>
            <a:r>
              <a:rPr kumimoji="0" lang="id-ID" sz="4000" b="0" i="0" u="none" strike="noStrike" kern="1200" cap="none" spc="0" normalizeH="0" noProof="0" smtClean="0">
                <a:ln>
                  <a:noFill/>
                </a:ln>
                <a:solidFill>
                  <a:srgbClr val="7030A0"/>
                </a:solidFill>
                <a:effectLst/>
                <a:uLnTx/>
                <a:uFillTx/>
                <a:latin typeface="+mj-lt"/>
                <a:ea typeface="+mj-ea"/>
                <a:cs typeface="+mj-cs"/>
              </a:rPr>
              <a:t>201</a:t>
            </a:r>
            <a:r>
              <a:rPr kumimoji="0" lang="en-US" sz="4000" b="0" i="0" u="none" strike="noStrike" kern="1200" cap="none" spc="0" normalizeH="0" noProof="0" smtClean="0">
                <a:ln>
                  <a:noFill/>
                </a:ln>
                <a:solidFill>
                  <a:srgbClr val="7030A0"/>
                </a:solidFill>
                <a:effectLst/>
                <a:uLnTx/>
                <a:uFillTx/>
                <a:latin typeface="+mj-lt"/>
                <a:ea typeface="+mj-ea"/>
                <a:cs typeface="+mj-cs"/>
              </a:rPr>
              <a:t>6</a:t>
            </a:r>
          </a:p>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r>
              <a:rPr lang="en-US" sz="4000" smtClean="0">
                <a:solidFill>
                  <a:srgbClr val="7030A0"/>
                </a:solidFill>
                <a:latin typeface="+mj-lt"/>
                <a:ea typeface="+mj-ea"/>
                <a:cs typeface="+mj-cs"/>
              </a:rPr>
              <a:t>Laporan: Kamis, 28 Januari 2016 (saat UAS)</a:t>
            </a:r>
            <a:endParaRPr kumimoji="0" lang="en-US" sz="4000" b="0" i="0" u="none" strike="noStrike" kern="1200" cap="none" spc="0" normalizeH="0" noProof="0" dirty="0" smtClean="0">
              <a:ln>
                <a:noFill/>
              </a:ln>
              <a:solidFill>
                <a:srgbClr val="7030A0"/>
              </a:solidFill>
              <a:effectLst/>
              <a:uLnTx/>
              <a:uFillTx/>
              <a:latin typeface="+mj-lt"/>
              <a:ea typeface="+mj-ea"/>
              <a:cs typeface="+mj-cs"/>
            </a:endParaRPr>
          </a:p>
        </p:txBody>
      </p:sp>
    </p:spTree>
    <p:extLst>
      <p:ext uri="{BB962C8B-B14F-4D97-AF65-F5344CB8AC3E}">
        <p14:creationId xmlns:p14="http://schemas.microsoft.com/office/powerpoint/2010/main" val="169987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Text</a:t>
            </a:r>
            <a:endParaRPr lang="en-US" dirty="0"/>
          </a:p>
        </p:txBody>
      </p:sp>
      <p:sp>
        <p:nvSpPr>
          <p:cNvPr id="3" name="Content Placeholder 2"/>
          <p:cNvSpPr>
            <a:spLocks noGrp="1"/>
          </p:cNvSpPr>
          <p:nvPr>
            <p:ph idx="1"/>
          </p:nvPr>
        </p:nvSpPr>
        <p:spPr>
          <a:xfrm>
            <a:off x="457200" y="1600200"/>
            <a:ext cx="8229600" cy="4343400"/>
          </a:xfrm>
        </p:spPr>
        <p:txBody>
          <a:bodyPr>
            <a:normAutofit lnSpcReduction="10000"/>
          </a:bodyPr>
          <a:lstStyle/>
          <a:p>
            <a:r>
              <a:rPr lang="en-US" dirty="0" smtClean="0"/>
              <a:t>Used as a description of the content of the </a:t>
            </a:r>
            <a:r>
              <a:rPr lang="en-US" i="1" dirty="0" smtClean="0"/>
              <a:t>destination page</a:t>
            </a:r>
          </a:p>
          <a:p>
            <a:pPr lvl="1"/>
            <a:r>
              <a:rPr lang="en-US" dirty="0" smtClean="0"/>
              <a:t>i.e., collection of anchor text in all links pointing to a page used as an additional text field</a:t>
            </a:r>
          </a:p>
          <a:p>
            <a:r>
              <a:rPr lang="en-US" dirty="0" smtClean="0"/>
              <a:t>Anchor text tends to be short, descriptive, and similar to query text</a:t>
            </a:r>
          </a:p>
          <a:p>
            <a:r>
              <a:rPr lang="en-US" dirty="0" smtClean="0"/>
              <a:t>Retrieval experiments have shown that anchor text has significant impact on effectiveness for </a:t>
            </a:r>
            <a:r>
              <a:rPr lang="en-US" i="1" dirty="0" smtClean="0"/>
              <a:t>some types of queries</a:t>
            </a:r>
          </a:p>
          <a:p>
            <a:pPr lvl="1"/>
            <a:r>
              <a:rPr lang="en-US" dirty="0" smtClean="0"/>
              <a:t>i.e., more than PageRank</a:t>
            </a:r>
          </a:p>
          <a:p>
            <a:pPr lvl="1">
              <a:buNone/>
            </a:pPr>
            <a:endParaRPr lang="en-US" i="1"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60" y="304800"/>
            <a:ext cx="7200900" cy="1066800"/>
          </a:xfrm>
        </p:spPr>
        <p:txBody>
          <a:bodyPr/>
          <a:lstStyle/>
          <a:p>
            <a:r>
              <a:rPr lang="en-US" dirty="0" smtClean="0"/>
              <a:t>PageRank</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r>
              <a:rPr lang="en-US" dirty="0" smtClean="0"/>
              <a:t>Billions of web pages, some more informative than others</a:t>
            </a:r>
          </a:p>
          <a:p>
            <a:r>
              <a:rPr lang="en-US" dirty="0" smtClean="0"/>
              <a:t>Links can be viewed as information about the </a:t>
            </a:r>
            <a:r>
              <a:rPr lang="en-US" i="1" dirty="0" smtClean="0"/>
              <a:t>popularity</a:t>
            </a:r>
            <a:r>
              <a:rPr lang="en-US" dirty="0" smtClean="0"/>
              <a:t> (</a:t>
            </a:r>
            <a:r>
              <a:rPr lang="en-US" i="1" dirty="0" smtClean="0"/>
              <a:t>authority</a:t>
            </a:r>
            <a:r>
              <a:rPr lang="en-US" dirty="0" smtClean="0"/>
              <a:t>?) of a web page</a:t>
            </a:r>
          </a:p>
          <a:p>
            <a:pPr lvl="1"/>
            <a:r>
              <a:rPr lang="en-US" dirty="0" smtClean="0"/>
              <a:t>can be used by ranking algorithm</a:t>
            </a:r>
          </a:p>
          <a:p>
            <a:r>
              <a:rPr lang="en-US" i="1" dirty="0" err="1" smtClean="0"/>
              <a:t>Inlink</a:t>
            </a:r>
            <a:r>
              <a:rPr lang="en-US" dirty="0" smtClean="0"/>
              <a:t> count could be used as simple measure</a:t>
            </a:r>
          </a:p>
          <a:p>
            <a:r>
              <a:rPr lang="en-US" dirty="0" smtClean="0"/>
              <a:t>Link analysis algorithms like PageRank provide more reliable ratings</a:t>
            </a:r>
          </a:p>
          <a:p>
            <a:pPr lvl="1"/>
            <a:r>
              <a:rPr lang="en-US" dirty="0" smtClean="0"/>
              <a:t>less susceptible to link spam</a:t>
            </a:r>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60" y="76200"/>
            <a:ext cx="7200900" cy="1219200"/>
          </a:xfrm>
        </p:spPr>
        <p:txBody>
          <a:bodyPr/>
          <a:lstStyle/>
          <a:p>
            <a:r>
              <a:rPr lang="en-US" dirty="0" smtClean="0"/>
              <a:t>Random Surfer Model</a:t>
            </a:r>
            <a:endParaRPr lang="en-US" dirty="0"/>
          </a:p>
        </p:txBody>
      </p:sp>
      <p:sp>
        <p:nvSpPr>
          <p:cNvPr id="3" name="Content Placeholder 2"/>
          <p:cNvSpPr>
            <a:spLocks noGrp="1"/>
          </p:cNvSpPr>
          <p:nvPr>
            <p:ph idx="1"/>
          </p:nvPr>
        </p:nvSpPr>
        <p:spPr>
          <a:xfrm>
            <a:off x="457200" y="1447800"/>
            <a:ext cx="8229600" cy="4495800"/>
          </a:xfrm>
        </p:spPr>
        <p:txBody>
          <a:bodyPr>
            <a:normAutofit lnSpcReduction="10000"/>
          </a:bodyPr>
          <a:lstStyle/>
          <a:p>
            <a:r>
              <a:rPr lang="en-US" dirty="0" smtClean="0"/>
              <a:t>Browse the Web using the following algorithm:</a:t>
            </a:r>
          </a:p>
          <a:p>
            <a:pPr lvl="1"/>
            <a:r>
              <a:rPr lang="en-US" dirty="0" smtClean="0"/>
              <a:t>Choose a random number </a:t>
            </a:r>
            <a:r>
              <a:rPr lang="en-US" i="1" dirty="0" smtClean="0"/>
              <a:t>r </a:t>
            </a:r>
            <a:r>
              <a:rPr lang="en-US" dirty="0" smtClean="0"/>
              <a:t>between 0 and 1</a:t>
            </a:r>
          </a:p>
          <a:p>
            <a:pPr lvl="1"/>
            <a:r>
              <a:rPr lang="en-US" dirty="0" smtClean="0"/>
              <a:t>If </a:t>
            </a:r>
            <a:r>
              <a:rPr lang="en-US" i="1" dirty="0" smtClean="0"/>
              <a:t>r &lt; </a:t>
            </a:r>
            <a:r>
              <a:rPr lang="el-GR" i="1" dirty="0" smtClean="0"/>
              <a:t>λ:</a:t>
            </a:r>
          </a:p>
          <a:p>
            <a:pPr lvl="2"/>
            <a:r>
              <a:rPr lang="en-US" dirty="0" smtClean="0"/>
              <a:t> Go to a random page</a:t>
            </a:r>
          </a:p>
          <a:p>
            <a:pPr lvl="1"/>
            <a:r>
              <a:rPr lang="en-US" dirty="0" smtClean="0"/>
              <a:t>If </a:t>
            </a:r>
            <a:r>
              <a:rPr lang="en-US" i="1" dirty="0" smtClean="0"/>
              <a:t>r ≥ </a:t>
            </a:r>
            <a:r>
              <a:rPr lang="el-GR" i="1" dirty="0" smtClean="0"/>
              <a:t>λ:</a:t>
            </a:r>
          </a:p>
          <a:p>
            <a:pPr lvl="2"/>
            <a:r>
              <a:rPr lang="en-US" dirty="0" smtClean="0"/>
              <a:t>Click a link at random on the current page</a:t>
            </a:r>
          </a:p>
          <a:p>
            <a:pPr lvl="1"/>
            <a:r>
              <a:rPr lang="en-US" dirty="0" smtClean="0"/>
              <a:t>Start again</a:t>
            </a:r>
          </a:p>
          <a:p>
            <a:r>
              <a:rPr lang="en-US" dirty="0" smtClean="0"/>
              <a:t>PageRank of a page is the probability that the “random surfer” will be looking at that page</a:t>
            </a:r>
          </a:p>
          <a:p>
            <a:pPr lvl="1"/>
            <a:r>
              <a:rPr lang="en-US" dirty="0" smtClean="0"/>
              <a:t>links from popular pages will increase PageRank of pages they point to</a:t>
            </a:r>
            <a:endParaRPr lang="en-US"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Dangling Links</a:t>
            </a:r>
            <a:endParaRPr lang="en-US" dirty="0"/>
          </a:p>
        </p:txBody>
      </p:sp>
      <p:sp>
        <p:nvSpPr>
          <p:cNvPr id="3" name="Content Placeholder 2"/>
          <p:cNvSpPr>
            <a:spLocks noGrp="1"/>
          </p:cNvSpPr>
          <p:nvPr>
            <p:ph idx="1"/>
          </p:nvPr>
        </p:nvSpPr>
        <p:spPr>
          <a:xfrm>
            <a:off x="457200" y="1600200"/>
            <a:ext cx="7543800" cy="4800600"/>
          </a:xfrm>
        </p:spPr>
        <p:txBody>
          <a:bodyPr>
            <a:normAutofit/>
          </a:bodyPr>
          <a:lstStyle/>
          <a:p>
            <a:r>
              <a:rPr lang="en-US" dirty="0" smtClean="0"/>
              <a:t>Random jump prevents getting stuck on pages that</a:t>
            </a:r>
          </a:p>
          <a:p>
            <a:pPr lvl="1"/>
            <a:r>
              <a:rPr lang="en-US" dirty="0" smtClean="0"/>
              <a:t>do not have links</a:t>
            </a:r>
          </a:p>
          <a:p>
            <a:pPr lvl="1"/>
            <a:r>
              <a:rPr lang="en-US" dirty="0" smtClean="0"/>
              <a:t>contains only links that no longer point to other pages</a:t>
            </a:r>
          </a:p>
          <a:p>
            <a:pPr lvl="1"/>
            <a:r>
              <a:rPr lang="en-US" dirty="0" smtClean="0"/>
              <a:t>have links forming a loop</a:t>
            </a:r>
          </a:p>
          <a:p>
            <a:r>
              <a:rPr lang="en-US" dirty="0" smtClean="0"/>
              <a:t>Links that point to the first two types of pages are called </a:t>
            </a:r>
            <a:r>
              <a:rPr lang="en-US" i="1" dirty="0" smtClean="0"/>
              <a:t>dangling links</a:t>
            </a:r>
          </a:p>
          <a:p>
            <a:pPr lvl="1"/>
            <a:r>
              <a:rPr lang="en-US" dirty="0" smtClean="0"/>
              <a:t>may also be links to pages that have not yet been crawled</a:t>
            </a:r>
            <a:endParaRPr 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09600"/>
          </a:xfrm>
        </p:spPr>
        <p:txBody>
          <a:bodyPr>
            <a:normAutofit fontScale="90000"/>
          </a:bodyPr>
          <a:lstStyle/>
          <a:p>
            <a:r>
              <a:rPr lang="en-US" dirty="0" smtClean="0"/>
              <a:t>PageRank</a:t>
            </a:r>
            <a:endParaRPr lang="en-US" dirty="0"/>
          </a:p>
        </p:txBody>
      </p:sp>
      <p:sp>
        <p:nvSpPr>
          <p:cNvPr id="3" name="Content Placeholder 2"/>
          <p:cNvSpPr>
            <a:spLocks noGrp="1"/>
          </p:cNvSpPr>
          <p:nvPr>
            <p:ph idx="1"/>
          </p:nvPr>
        </p:nvSpPr>
        <p:spPr>
          <a:xfrm>
            <a:off x="533400" y="2514600"/>
            <a:ext cx="8229600" cy="3429000"/>
          </a:xfrm>
        </p:spPr>
        <p:txBody>
          <a:bodyPr>
            <a:normAutofit lnSpcReduction="10000"/>
          </a:bodyPr>
          <a:lstStyle/>
          <a:p>
            <a:r>
              <a:rPr lang="en-US" dirty="0" smtClean="0"/>
              <a:t>PageRank (</a:t>
            </a:r>
            <a:r>
              <a:rPr lang="en-US" i="1" dirty="0" smtClean="0"/>
              <a:t>PR</a:t>
            </a:r>
            <a:r>
              <a:rPr lang="en-US" dirty="0" smtClean="0"/>
              <a:t>) of page </a:t>
            </a:r>
            <a:r>
              <a:rPr lang="en-US" dirty="0" smtClean="0">
                <a:solidFill>
                  <a:srgbClr val="FF0000"/>
                </a:solidFill>
              </a:rPr>
              <a:t>C = </a:t>
            </a:r>
            <a:r>
              <a:rPr lang="en-US" i="1" dirty="0" smtClean="0">
                <a:solidFill>
                  <a:srgbClr val="FF0000"/>
                </a:solidFill>
              </a:rPr>
              <a:t>PR</a:t>
            </a:r>
            <a:r>
              <a:rPr lang="en-US" dirty="0" smtClean="0">
                <a:solidFill>
                  <a:srgbClr val="FF0000"/>
                </a:solidFill>
              </a:rPr>
              <a:t>(A)/2 + </a:t>
            </a:r>
            <a:r>
              <a:rPr lang="en-US" i="1" dirty="0" smtClean="0">
                <a:solidFill>
                  <a:srgbClr val="FF0000"/>
                </a:solidFill>
              </a:rPr>
              <a:t>PR</a:t>
            </a:r>
            <a:r>
              <a:rPr lang="en-US" dirty="0" smtClean="0">
                <a:solidFill>
                  <a:srgbClr val="FF0000"/>
                </a:solidFill>
              </a:rPr>
              <a:t>(B)/1</a:t>
            </a:r>
          </a:p>
          <a:p>
            <a:r>
              <a:rPr lang="en-US" dirty="0" smtClean="0"/>
              <a:t>More generally, </a:t>
            </a:r>
          </a:p>
          <a:p>
            <a:endParaRPr lang="en-US" dirty="0" smtClean="0"/>
          </a:p>
          <a:p>
            <a:pPr>
              <a:buNone/>
            </a:pPr>
            <a:endParaRPr lang="en-US" dirty="0" smtClean="0"/>
          </a:p>
          <a:p>
            <a:pPr lvl="1"/>
            <a:r>
              <a:rPr lang="en-US" i="1" smtClean="0"/>
              <a:t>B</a:t>
            </a:r>
            <a:r>
              <a:rPr lang="en-US" i="1" baseline="-25000" smtClean="0"/>
              <a:t>u</a:t>
            </a:r>
            <a:r>
              <a:rPr lang="en-US" smtClean="0"/>
              <a:t> </a:t>
            </a:r>
            <a:r>
              <a:rPr lang="en-US" dirty="0" smtClean="0"/>
              <a:t>is the set of pages that point to </a:t>
            </a:r>
            <a:r>
              <a:rPr lang="en-US" i="1" dirty="0" smtClean="0"/>
              <a:t>u</a:t>
            </a:r>
            <a:r>
              <a:rPr lang="en-US" dirty="0" smtClean="0"/>
              <a:t>, </a:t>
            </a:r>
            <a:r>
              <a:rPr lang="en-US" smtClean="0"/>
              <a:t>and </a:t>
            </a:r>
            <a:endParaRPr lang="en-US" smtClean="0"/>
          </a:p>
          <a:p>
            <a:pPr lvl="1"/>
            <a:r>
              <a:rPr lang="en-US" i="1" smtClean="0"/>
              <a:t>L</a:t>
            </a:r>
            <a:r>
              <a:rPr lang="en-US" i="1" baseline="-25000" smtClean="0"/>
              <a:t>v</a:t>
            </a:r>
            <a:r>
              <a:rPr lang="en-US" smtClean="0"/>
              <a:t> </a:t>
            </a:r>
            <a:r>
              <a:rPr lang="en-US" dirty="0" smtClean="0"/>
              <a:t>is the number of outgoing links from page </a:t>
            </a:r>
            <a:r>
              <a:rPr lang="en-US" i="1" dirty="0" smtClean="0"/>
              <a:t>v </a:t>
            </a:r>
            <a:r>
              <a:rPr lang="en-US" dirty="0" smtClean="0"/>
              <a:t>(not counting duplicate links)</a:t>
            </a:r>
          </a:p>
          <a:p>
            <a:pPr>
              <a:buNone/>
            </a:pPr>
            <a:endParaRPr lang="en-US" dirty="0"/>
          </a:p>
        </p:txBody>
      </p:sp>
      <p:pic>
        <p:nvPicPr>
          <p:cNvPr id="1026" name="Picture 2" descr="C:\Users\croft\Desktop\pagerank-pages.tif"/>
          <p:cNvPicPr>
            <a:picLocks noChangeAspect="1" noChangeArrowheads="1"/>
          </p:cNvPicPr>
          <p:nvPr/>
        </p:nvPicPr>
        <p:blipFill>
          <a:blip r:embed="rId2" cstate="print"/>
          <a:srcRect/>
          <a:stretch>
            <a:fillRect/>
          </a:stretch>
        </p:blipFill>
        <p:spPr bwMode="auto">
          <a:xfrm>
            <a:off x="3276600" y="533400"/>
            <a:ext cx="2184213" cy="1837314"/>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2"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3505200"/>
            <a:ext cx="2838450" cy="1040765"/>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Don’t know PageRank values at start</a:t>
            </a:r>
          </a:p>
          <a:p>
            <a:r>
              <a:rPr lang="en-US" dirty="0" smtClean="0"/>
              <a:t>Assume </a:t>
            </a:r>
            <a:r>
              <a:rPr lang="en-US" smtClean="0"/>
              <a:t>equal initial PR values </a:t>
            </a:r>
            <a:r>
              <a:rPr lang="en-US" dirty="0" smtClean="0"/>
              <a:t>(1/3 in this case), then iterate:</a:t>
            </a:r>
          </a:p>
          <a:p>
            <a:pPr lvl="1"/>
            <a:r>
              <a:rPr lang="en-US" dirty="0" smtClean="0">
                <a:solidFill>
                  <a:srgbClr val="FF0000"/>
                </a:solidFill>
              </a:rPr>
              <a:t>first</a:t>
            </a:r>
            <a:r>
              <a:rPr lang="en-US" dirty="0" smtClean="0"/>
              <a:t> iteration: </a:t>
            </a:r>
            <a:r>
              <a:rPr lang="en-US" i="1" dirty="0" smtClean="0"/>
              <a:t>PR</a:t>
            </a:r>
            <a:r>
              <a:rPr lang="en-US" dirty="0" smtClean="0"/>
              <a:t>(C) = 0.33/2 + 0.33 = 0.5, </a:t>
            </a:r>
            <a:r>
              <a:rPr lang="en-US" i="1" dirty="0" smtClean="0"/>
              <a:t>PR</a:t>
            </a:r>
            <a:r>
              <a:rPr lang="en-US" dirty="0" smtClean="0"/>
              <a:t>(A) = 0.33, and </a:t>
            </a:r>
            <a:r>
              <a:rPr lang="en-US" i="1" dirty="0" smtClean="0"/>
              <a:t>PR</a:t>
            </a:r>
            <a:r>
              <a:rPr lang="en-US" dirty="0" smtClean="0"/>
              <a:t>(B) = 0.17</a:t>
            </a:r>
          </a:p>
          <a:p>
            <a:pPr lvl="1"/>
            <a:r>
              <a:rPr lang="en-US" dirty="0" smtClean="0">
                <a:solidFill>
                  <a:srgbClr val="FF0000"/>
                </a:solidFill>
              </a:rPr>
              <a:t>second</a:t>
            </a:r>
            <a:r>
              <a:rPr lang="en-US" dirty="0" smtClean="0"/>
              <a:t>: </a:t>
            </a:r>
            <a:r>
              <a:rPr lang="pt-BR" i="1" dirty="0" smtClean="0"/>
              <a:t>PR</a:t>
            </a:r>
            <a:r>
              <a:rPr lang="pt-BR" dirty="0" smtClean="0"/>
              <a:t>(C) = 0.33/2 + 0.17 = 0.33, </a:t>
            </a:r>
            <a:r>
              <a:rPr lang="pt-BR" i="1" dirty="0" smtClean="0"/>
              <a:t>PR</a:t>
            </a:r>
            <a:r>
              <a:rPr lang="pt-BR" dirty="0" smtClean="0"/>
              <a:t>(A) = 0.5, </a:t>
            </a:r>
            <a:r>
              <a:rPr lang="en-US" i="1" dirty="0" smtClean="0"/>
              <a:t>PR</a:t>
            </a:r>
            <a:r>
              <a:rPr lang="en-US" dirty="0" smtClean="0"/>
              <a:t>(B) = 0.17</a:t>
            </a:r>
          </a:p>
          <a:p>
            <a:pPr lvl="1"/>
            <a:r>
              <a:rPr lang="en-US" dirty="0" smtClean="0">
                <a:solidFill>
                  <a:srgbClr val="FF0000"/>
                </a:solidFill>
              </a:rPr>
              <a:t>third</a:t>
            </a:r>
            <a:r>
              <a:rPr lang="en-US" dirty="0" smtClean="0"/>
              <a:t>: </a:t>
            </a:r>
            <a:r>
              <a:rPr lang="en-US" i="1" dirty="0" smtClean="0"/>
              <a:t>PR</a:t>
            </a:r>
            <a:r>
              <a:rPr lang="en-US" dirty="0" smtClean="0"/>
              <a:t>(C) = 0.42, </a:t>
            </a:r>
            <a:r>
              <a:rPr lang="en-US" i="1" dirty="0" smtClean="0"/>
              <a:t>PR</a:t>
            </a:r>
            <a:r>
              <a:rPr lang="en-US" dirty="0" smtClean="0"/>
              <a:t>(A) = 0.33, </a:t>
            </a:r>
            <a:r>
              <a:rPr lang="en-US" i="1" dirty="0" smtClean="0"/>
              <a:t>PR</a:t>
            </a:r>
            <a:r>
              <a:rPr lang="en-US" dirty="0" smtClean="0"/>
              <a:t>(B) = 0.25</a:t>
            </a:r>
          </a:p>
          <a:p>
            <a:r>
              <a:rPr lang="en-US" dirty="0" smtClean="0"/>
              <a:t>Converges to </a:t>
            </a:r>
            <a:r>
              <a:rPr lang="en-US" i="1" dirty="0" smtClean="0"/>
              <a:t>PR</a:t>
            </a:r>
            <a:r>
              <a:rPr lang="en-US" dirty="0" smtClean="0"/>
              <a:t>(C) = 0.4, </a:t>
            </a:r>
            <a:r>
              <a:rPr lang="en-US" i="1" dirty="0" smtClean="0"/>
              <a:t>PR</a:t>
            </a:r>
            <a:r>
              <a:rPr lang="en-US" dirty="0" smtClean="0"/>
              <a:t>(A) = 0.4, and </a:t>
            </a:r>
            <a:r>
              <a:rPr lang="en-US" i="1" dirty="0" smtClean="0"/>
              <a:t>PR</a:t>
            </a:r>
            <a:r>
              <a:rPr lang="en-US" dirty="0" smtClean="0"/>
              <a:t>(B) = 0.2</a:t>
            </a:r>
            <a:endParaRPr lang="en-US" dirty="0"/>
          </a:p>
        </p:txBody>
      </p:sp>
      <p:grpSp>
        <p:nvGrpSpPr>
          <p:cNvPr id="9" name="Group 8"/>
          <p:cNvGrpSpPr/>
          <p:nvPr/>
        </p:nvGrpSpPr>
        <p:grpSpPr>
          <a:xfrm>
            <a:off x="6400800" y="152400"/>
            <a:ext cx="2336613" cy="2065914"/>
            <a:chOff x="6400800" y="152400"/>
            <a:chExt cx="2336613" cy="2065914"/>
          </a:xfrm>
        </p:grpSpPr>
        <p:pic>
          <p:nvPicPr>
            <p:cNvPr id="4" name="Picture 2" descr="C:\Users\croft\Desktop\pagerank-pages.tif"/>
            <p:cNvPicPr>
              <a:picLocks noChangeAspect="1" noChangeArrowheads="1"/>
            </p:cNvPicPr>
            <p:nvPr/>
          </p:nvPicPr>
          <p:blipFill>
            <a:blip r:embed="rId2" cstate="print"/>
            <a:srcRect/>
            <a:stretch>
              <a:fillRect/>
            </a:stretch>
          </p:blipFill>
          <p:spPr bwMode="auto">
            <a:xfrm>
              <a:off x="6553200" y="381000"/>
              <a:ext cx="2184213" cy="1837314"/>
            </a:xfrm>
            <a:prstGeom prst="rect">
              <a:avLst/>
            </a:prstGeom>
            <a:noFill/>
          </p:spPr>
        </p:pic>
        <p:sp>
          <p:nvSpPr>
            <p:cNvPr id="5" name="TextBox 4"/>
            <p:cNvSpPr txBox="1"/>
            <p:nvPr/>
          </p:nvSpPr>
          <p:spPr>
            <a:xfrm>
              <a:off x="6400800" y="1219200"/>
              <a:ext cx="516488" cy="400110"/>
            </a:xfrm>
            <a:prstGeom prst="rect">
              <a:avLst/>
            </a:prstGeom>
            <a:noFill/>
          </p:spPr>
          <p:txBody>
            <a:bodyPr wrap="none" rtlCol="0">
              <a:spAutoFit/>
            </a:bodyPr>
            <a:lstStyle/>
            <a:p>
              <a:r>
                <a:rPr lang="en-US" sz="2000" b="1" smtClean="0">
                  <a:solidFill>
                    <a:srgbClr val="00B050"/>
                  </a:solidFill>
                </a:rPr>
                <a:t>0.5</a:t>
              </a:r>
              <a:endParaRPr lang="en-US" sz="2000" b="1">
                <a:solidFill>
                  <a:srgbClr val="00B050"/>
                </a:solidFill>
              </a:endParaRPr>
            </a:p>
          </p:txBody>
        </p:sp>
        <p:sp>
          <p:nvSpPr>
            <p:cNvPr id="6" name="TextBox 5"/>
            <p:cNvSpPr txBox="1"/>
            <p:nvPr/>
          </p:nvSpPr>
          <p:spPr>
            <a:xfrm>
              <a:off x="7467600" y="152400"/>
              <a:ext cx="516488" cy="400110"/>
            </a:xfrm>
            <a:prstGeom prst="rect">
              <a:avLst/>
            </a:prstGeom>
            <a:noFill/>
          </p:spPr>
          <p:txBody>
            <a:bodyPr wrap="none" rtlCol="0">
              <a:spAutoFit/>
            </a:bodyPr>
            <a:lstStyle/>
            <a:p>
              <a:r>
                <a:rPr lang="en-US" sz="2000" b="1" smtClean="0">
                  <a:solidFill>
                    <a:srgbClr val="00B050"/>
                  </a:solidFill>
                </a:rPr>
                <a:t>0.5</a:t>
              </a:r>
              <a:endParaRPr lang="en-US" sz="2000" b="1">
                <a:solidFill>
                  <a:srgbClr val="00B050"/>
                </a:solidFill>
              </a:endParaRPr>
            </a:p>
          </p:txBody>
        </p:sp>
        <p:sp>
          <p:nvSpPr>
            <p:cNvPr id="7" name="TextBox 6"/>
            <p:cNvSpPr txBox="1"/>
            <p:nvPr/>
          </p:nvSpPr>
          <p:spPr>
            <a:xfrm>
              <a:off x="8153400" y="1371600"/>
              <a:ext cx="311304" cy="400110"/>
            </a:xfrm>
            <a:prstGeom prst="rect">
              <a:avLst/>
            </a:prstGeom>
            <a:noFill/>
          </p:spPr>
          <p:txBody>
            <a:bodyPr wrap="none" rtlCol="0">
              <a:spAutoFit/>
            </a:bodyPr>
            <a:lstStyle/>
            <a:p>
              <a:r>
                <a:rPr lang="en-US" sz="2000" b="1" smtClean="0">
                  <a:solidFill>
                    <a:srgbClr val="00B050"/>
                  </a:solidFill>
                </a:rPr>
                <a:t>1</a:t>
              </a:r>
              <a:endParaRPr lang="en-US" sz="2000" b="1">
                <a:solidFill>
                  <a:srgbClr val="00B050"/>
                </a:solidFill>
              </a:endParaRPr>
            </a:p>
          </p:txBody>
        </p:sp>
        <p:sp>
          <p:nvSpPr>
            <p:cNvPr id="8" name="TextBox 7"/>
            <p:cNvSpPr txBox="1"/>
            <p:nvPr/>
          </p:nvSpPr>
          <p:spPr>
            <a:xfrm>
              <a:off x="7315200" y="914400"/>
              <a:ext cx="311304" cy="400110"/>
            </a:xfrm>
            <a:prstGeom prst="rect">
              <a:avLst/>
            </a:prstGeom>
            <a:noFill/>
          </p:spPr>
          <p:txBody>
            <a:bodyPr wrap="none" rtlCol="0">
              <a:spAutoFit/>
            </a:bodyPr>
            <a:lstStyle/>
            <a:p>
              <a:r>
                <a:rPr lang="en-US" sz="2000" b="1" smtClean="0">
                  <a:solidFill>
                    <a:srgbClr val="00B050"/>
                  </a:solidFill>
                </a:rPr>
                <a:t>1</a:t>
              </a:r>
              <a:endParaRPr lang="en-US" sz="2000" b="1">
                <a:solidFill>
                  <a:srgbClr val="00B050"/>
                </a:solidFill>
              </a:endParaRPr>
            </a:p>
          </p:txBody>
        </p:sp>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Taking random page jump into account, 1/3 chance of going to any page when </a:t>
            </a:r>
            <a:r>
              <a:rPr lang="en-US" i="1" dirty="0" smtClean="0"/>
              <a:t>r &lt; </a:t>
            </a:r>
            <a:r>
              <a:rPr lang="el-GR" i="1" dirty="0" smtClean="0"/>
              <a:t>λ</a:t>
            </a:r>
            <a:endParaRPr lang="en-US" i="1" dirty="0" smtClean="0"/>
          </a:p>
          <a:p>
            <a:r>
              <a:rPr lang="en-US" i="1" dirty="0" smtClean="0"/>
              <a:t>PR</a:t>
            </a:r>
            <a:r>
              <a:rPr lang="en-US" dirty="0" smtClean="0"/>
              <a:t>(C) = </a:t>
            </a:r>
            <a:r>
              <a:rPr lang="el-GR" dirty="0" smtClean="0"/>
              <a:t>λ</a:t>
            </a:r>
            <a:r>
              <a:rPr lang="en-US" dirty="0" smtClean="0"/>
              <a:t>/3 </a:t>
            </a:r>
            <a:r>
              <a:rPr lang="el-GR" dirty="0" smtClean="0"/>
              <a:t>+ (1 − λ) · (</a:t>
            </a:r>
            <a:r>
              <a:rPr lang="en-US" i="1" dirty="0" smtClean="0"/>
              <a:t>PR</a:t>
            </a:r>
            <a:r>
              <a:rPr lang="en-US" dirty="0" smtClean="0"/>
              <a:t>(A)/2 + </a:t>
            </a:r>
            <a:r>
              <a:rPr lang="en-US" i="1" dirty="0" smtClean="0"/>
              <a:t>PR</a:t>
            </a:r>
            <a:r>
              <a:rPr lang="en-US" dirty="0" smtClean="0"/>
              <a:t>(B)/1)</a:t>
            </a:r>
          </a:p>
          <a:p>
            <a:r>
              <a:rPr lang="en-US" dirty="0" smtClean="0"/>
              <a:t>More generally,</a:t>
            </a:r>
          </a:p>
          <a:p>
            <a:endParaRPr lang="en-US" dirty="0" smtClean="0"/>
          </a:p>
          <a:p>
            <a:pPr lvl="1">
              <a:buNone/>
            </a:pPr>
            <a:endParaRPr lang="en-US" dirty="0" smtClean="0"/>
          </a:p>
          <a:p>
            <a:pPr lvl="1"/>
            <a:endParaRPr lang="en-US" dirty="0" smtClean="0"/>
          </a:p>
          <a:p>
            <a:pPr lvl="1"/>
            <a:r>
              <a:rPr lang="en-US" dirty="0" smtClean="0"/>
              <a:t>where </a:t>
            </a:r>
            <a:r>
              <a:rPr lang="en-US" i="1" dirty="0" smtClean="0">
                <a:solidFill>
                  <a:srgbClr val="FF0000"/>
                </a:solidFill>
              </a:rPr>
              <a:t>N</a:t>
            </a:r>
            <a:r>
              <a:rPr lang="en-US" dirty="0" smtClean="0"/>
              <a:t> is the </a:t>
            </a:r>
            <a:r>
              <a:rPr lang="en-US" dirty="0" smtClean="0">
                <a:solidFill>
                  <a:srgbClr val="FF0000"/>
                </a:solidFill>
              </a:rPr>
              <a:t>number of pages</a:t>
            </a:r>
            <a:r>
              <a:rPr lang="en-US" dirty="0" smtClean="0"/>
              <a:t>, </a:t>
            </a:r>
            <a:r>
              <a:rPr lang="el-GR" i="1" dirty="0" smtClean="0">
                <a:solidFill>
                  <a:srgbClr val="FF0000"/>
                </a:solidFill>
              </a:rPr>
              <a:t>λ</a:t>
            </a:r>
            <a:r>
              <a:rPr lang="en-US" dirty="0" smtClean="0"/>
              <a:t> typically </a:t>
            </a:r>
            <a:r>
              <a:rPr lang="en-US" dirty="0" smtClean="0">
                <a:solidFill>
                  <a:srgbClr val="FF0000"/>
                </a:solidFill>
              </a:rPr>
              <a:t>0.15</a:t>
            </a:r>
          </a:p>
          <a:p>
            <a:endParaRPr lang="el-GR" dirty="0" smtClean="0"/>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37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52600" y="3886200"/>
            <a:ext cx="5076825" cy="1152525"/>
          </a:xfrm>
          <a:prstGeom prst="rect">
            <a:avLst/>
          </a:prstGeom>
          <a:noFill/>
        </p:spPr>
      </p:pic>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lgpseudocode}&#10;\begin{document}&#10;  \begin{algorithmic}[1]&#10;    \Procedure{PageRank}{$G$}&#10;    \State \Comment $G$ is the web graph, consisting of vertices (pages) and edges (links).&#10;    \State $(P, L) \leftarrow G$ \Comment Split graph into pages and links&#10;    \State $I \leftarrow$ a vector of length $|P|$  \Comment The current PageRank estimate&#10;    \State $R \leftarrow$ a vector of length $|P|$  \Comment The resulting better PageRank estimate&#10;    \ForAll{entries $I_i \in I$}&#10;        \State $I_i \leftarrow 1 / |P|$  \Comment Start with each page being equally likely&#10;    \EndFor                           &#10;    \While{$R$ has not converged} \label{fig:pagerank:algorithm:convergeloop}&#10;    \ForAll{entries $R_i \in R$}&#10;        \State $R_i \leftarrow \lambda / |P|$  \Comment Each page has a $\lambda / |P|$ chance of random selection&#10;    \EndFor                           &#10;    \ForAll{pages $p \in P$}&#10;        \State $Q \leftarrow$ the set of pages such that $(p,q) \in L$ and $q \in P$&#10;        \If{$|Q| &gt; 0$}&#10;            \ForAll{pages $q \in Q$}&#10;                \State $R_q \leftarrow R_q + (1 - \lambda) I_p / |Q|$ \Comment Probability $I_p$ of being at page $p$&#10;            \EndFor&#10;        \Else&#10;            \ForAll{pages $q \in P$}&#10;                \State $R_q \leftarrow R_q + (1 - \lambda) I_p / |P|$&#10;            \EndFor&#10;        \EndIf&#10;        \State $I \leftarrow R$  \Comment Update our current PageRank estimate&#10;    \EndFor &#10;    \EndWhile    &#10;    \State \textbf{return} $R$&#10;    \EndProcedure &#10;    \end{algorithmic}&#10;\end{document}&#10;"/>
  <p:tag name="FILENAME" val="TP_tmp"/>
  <p:tag name="FORMAT" val="pngmono"/>
  <p:tag name="RES" val="1200"/>
  <p:tag name="BLEND" val="0"/>
  <p:tag name="TRANSPARENT" val="0"/>
  <p:tag name="TBUG" val="0"/>
  <p:tag name="ALLOWFS" val="0"/>
  <p:tag name="ORIGWIDTH" val="343"/>
  <p:tag name="PICTUREFILESIZE" val="170166"/>
</p:tagLst>
</file>

<file path=ppt/theme/theme1.xml><?xml version="1.0" encoding="utf-8"?>
<a:theme xmlns:a="http://schemas.openxmlformats.org/drawingml/2006/main" name="1_Seashells 16x9">
  <a:themeElements>
    <a:clrScheme name="Custom 5">
      <a:dk1>
        <a:srgbClr val="634823"/>
      </a:dk1>
      <a:lt1>
        <a:sysClr val="window" lastClr="FFFFFF"/>
      </a:lt1>
      <a:dk2>
        <a:srgbClr val="000000"/>
      </a:dk2>
      <a:lt2>
        <a:srgbClr val="F9EDD7"/>
      </a:lt2>
      <a:accent1>
        <a:srgbClr val="0070C0"/>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T.potx" id="{1F11470E-4C52-4CAF-A1A6-210E35B7241F}" vid="{33F742CF-2EE4-4461-998F-416CDA00FA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1474</Words>
  <Application>Microsoft Office PowerPoint</Application>
  <PresentationFormat>On-screen Show (4:3)</PresentationFormat>
  <Paragraphs>193</Paragraphs>
  <Slides>28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Consolas</vt:lpstr>
      <vt:lpstr>Corbel</vt:lpstr>
      <vt:lpstr>Courier New</vt:lpstr>
      <vt:lpstr>1_Seashells 16x9</vt:lpstr>
      <vt:lpstr>12 – Links Analysis and Information Extraction</vt:lpstr>
      <vt:lpstr>Link Analysis</vt:lpstr>
      <vt:lpstr>Anchor Text</vt:lpstr>
      <vt:lpstr>PageRank</vt:lpstr>
      <vt:lpstr>Random Surfer Model</vt:lpstr>
      <vt:lpstr>Dangling Links</vt:lpstr>
      <vt:lpstr>PageRank</vt:lpstr>
      <vt:lpstr>PageRank</vt:lpstr>
      <vt:lpstr>PageRank</vt:lpstr>
      <vt:lpstr>PowerPoint Presentation</vt:lpstr>
      <vt:lpstr>A PageRank Implementation</vt:lpstr>
      <vt:lpstr>A PageRank Implementation</vt:lpstr>
      <vt:lpstr>A PageRank Implementation</vt:lpstr>
      <vt:lpstr>A PageRank Implementation</vt:lpstr>
      <vt:lpstr>Link Quality</vt:lpstr>
      <vt:lpstr>Trackback Links</vt:lpstr>
      <vt:lpstr>Information Extraction</vt:lpstr>
      <vt:lpstr>Named Entity Recognition</vt:lpstr>
      <vt:lpstr>Named Entity Recognition</vt:lpstr>
      <vt:lpstr>Named Entity Recognition</vt:lpstr>
      <vt:lpstr>HMM for Extraction</vt:lpstr>
      <vt:lpstr>HMM for Extraction</vt:lpstr>
      <vt:lpstr>HMM Sentence Model</vt:lpstr>
      <vt:lpstr>HMM for Extraction</vt:lpstr>
      <vt:lpstr>Named Entity Recognition</vt:lpstr>
      <vt:lpstr>Information Retrieval – the Future</vt:lpstr>
      <vt:lpstr>Beyond Bag–of–words: state of the arts </vt:lpstr>
      <vt:lpstr>Build a simple Search Engine - Lucene</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TOBA</dc:creator>
  <cp:lastModifiedBy>Hapnes Toba, M.Sc.</cp:lastModifiedBy>
  <cp:revision>69</cp:revision>
  <dcterms:created xsi:type="dcterms:W3CDTF">2015-05-06T04:04:17Z</dcterms:created>
  <dcterms:modified xsi:type="dcterms:W3CDTF">2016-01-25T10:38:13Z</dcterms:modified>
</cp:coreProperties>
</file>