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8"/>
  </p:notesMasterIdLst>
  <p:sldIdLst>
    <p:sldId id="256" r:id="rId2"/>
    <p:sldId id="337" r:id="rId3"/>
    <p:sldId id="338" r:id="rId4"/>
    <p:sldId id="290" r:id="rId5"/>
    <p:sldId id="294" r:id="rId6"/>
    <p:sldId id="296" r:id="rId7"/>
    <p:sldId id="297" r:id="rId8"/>
    <p:sldId id="298" r:id="rId9"/>
    <p:sldId id="299" r:id="rId10"/>
    <p:sldId id="300" r:id="rId11"/>
    <p:sldId id="301" r:id="rId12"/>
    <p:sldId id="312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3" r:id="rId24"/>
    <p:sldId id="314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9" r:id="rId46"/>
    <p:sldId id="34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FCBA5-D27F-4CF8-AEBE-43E23D3C1523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5BB0C-4203-4CFA-958F-007710AF3E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783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hape 4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20169F-7243-44E3-A302-70D76D017792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17763" name="Rectangle 88065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17764" name="Rectangle 5939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Blue text indicates settings specific to Indri applications.  Refer to online documentation for other Lemur application parameters.</a:t>
            </a:r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42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Could also work with plain text documents</a:t>
            </a:r>
          </a:p>
        </p:txBody>
      </p:sp>
    </p:spTree>
    <p:extLst>
      <p:ext uri="{BB962C8B-B14F-4D97-AF65-F5344CB8AC3E}">
        <p14:creationId xmlns:p14="http://schemas.microsoft.com/office/powerpoint/2010/main" xmlns="" val="505655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Indri normalizes weights to sum to 1.</a:t>
            </a:r>
          </a:p>
        </p:txBody>
      </p:sp>
    </p:spTree>
    <p:extLst>
      <p:ext uri="{BB962C8B-B14F-4D97-AF65-F5344CB8AC3E}">
        <p14:creationId xmlns:p14="http://schemas.microsoft.com/office/powerpoint/2010/main" xmlns="" val="3668151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Better example and mention filed hierarchy at index time</a:t>
            </a:r>
          </a:p>
        </p:txBody>
      </p:sp>
    </p:spTree>
    <p:extLst>
      <p:ext uri="{BB962C8B-B14F-4D97-AF65-F5344CB8AC3E}">
        <p14:creationId xmlns:p14="http://schemas.microsoft.com/office/powerpoint/2010/main" xmlns="" val="3166165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ranatha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80" t="21780" r="21780" b="21780"/>
          <a:stretch/>
        </p:blipFill>
        <p:spPr>
          <a:xfrm>
            <a:off x="2443163" y="1832372"/>
            <a:ext cx="4257675" cy="31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11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4767"/>
            <a:ext cx="4918561" cy="5771147"/>
          </a:xfrm>
          <a:custGeom>
            <a:avLst/>
            <a:gdLst>
              <a:gd name="connsiteX0" fmla="*/ 0 w 6551611"/>
              <a:gd name="connsiteY0" fmla="*/ 0 h 6004510"/>
              <a:gd name="connsiteX1" fmla="*/ 6551611 w 6551611"/>
              <a:gd name="connsiteY1" fmla="*/ 0 h 6004510"/>
              <a:gd name="connsiteX2" fmla="*/ 6551611 w 6551611"/>
              <a:gd name="connsiteY2" fmla="*/ 6004510 h 6004510"/>
              <a:gd name="connsiteX3" fmla="*/ 0 w 6551611"/>
              <a:gd name="connsiteY3" fmla="*/ 5768658 h 6004510"/>
              <a:gd name="connsiteX4" fmla="*/ 0 w 6551611"/>
              <a:gd name="connsiteY4" fmla="*/ 0 h 6004510"/>
              <a:gd name="connsiteX0" fmla="*/ 0 w 6561134"/>
              <a:gd name="connsiteY0" fmla="*/ 0 h 5768658"/>
              <a:gd name="connsiteX1" fmla="*/ 6551611 w 6561134"/>
              <a:gd name="connsiteY1" fmla="*/ 0 h 5768658"/>
              <a:gd name="connsiteX2" fmla="*/ 6561134 w 6561134"/>
              <a:gd name="connsiteY2" fmla="*/ 5718760 h 5768658"/>
              <a:gd name="connsiteX3" fmla="*/ 0 w 6561134"/>
              <a:gd name="connsiteY3" fmla="*/ 5768658 h 5768658"/>
              <a:gd name="connsiteX4" fmla="*/ 0 w 6561134"/>
              <a:gd name="connsiteY4" fmla="*/ 0 h 5768658"/>
              <a:gd name="connsiteX0" fmla="*/ 0 w 6552527"/>
              <a:gd name="connsiteY0" fmla="*/ 0 h 5775910"/>
              <a:gd name="connsiteX1" fmla="*/ 6551611 w 6552527"/>
              <a:gd name="connsiteY1" fmla="*/ 0 h 5775910"/>
              <a:gd name="connsiteX2" fmla="*/ 6551611 w 6552527"/>
              <a:gd name="connsiteY2" fmla="*/ 5775910 h 5775910"/>
              <a:gd name="connsiteX3" fmla="*/ 0 w 6552527"/>
              <a:gd name="connsiteY3" fmla="*/ 5768658 h 5775910"/>
              <a:gd name="connsiteX4" fmla="*/ 0 w 6552527"/>
              <a:gd name="connsiteY4" fmla="*/ 0 h 5775910"/>
              <a:gd name="connsiteX0" fmla="*/ 0 w 6561134"/>
              <a:gd name="connsiteY0" fmla="*/ 0 h 5775910"/>
              <a:gd name="connsiteX1" fmla="*/ 6551611 w 6561134"/>
              <a:gd name="connsiteY1" fmla="*/ 0 h 5775910"/>
              <a:gd name="connsiteX2" fmla="*/ 6561134 w 6561134"/>
              <a:gd name="connsiteY2" fmla="*/ 5775910 h 5775910"/>
              <a:gd name="connsiteX3" fmla="*/ 0 w 6561134"/>
              <a:gd name="connsiteY3" fmla="*/ 5768658 h 5775910"/>
              <a:gd name="connsiteX4" fmla="*/ 0 w 6561134"/>
              <a:gd name="connsiteY4" fmla="*/ 0 h 5775910"/>
              <a:gd name="connsiteX0" fmla="*/ 0 w 6561134"/>
              <a:gd name="connsiteY0" fmla="*/ 0 h 5775910"/>
              <a:gd name="connsiteX1" fmla="*/ 6551611 w 6561134"/>
              <a:gd name="connsiteY1" fmla="*/ 0 h 5775910"/>
              <a:gd name="connsiteX2" fmla="*/ 6561134 w 6561134"/>
              <a:gd name="connsiteY2" fmla="*/ 5775910 h 5775910"/>
              <a:gd name="connsiteX3" fmla="*/ 0 w 6561134"/>
              <a:gd name="connsiteY3" fmla="*/ 5768658 h 5775910"/>
              <a:gd name="connsiteX4" fmla="*/ 0 w 6561134"/>
              <a:gd name="connsiteY4" fmla="*/ 0 h 5775910"/>
              <a:gd name="connsiteX0" fmla="*/ 0 w 6556373"/>
              <a:gd name="connsiteY0" fmla="*/ 0 h 5768658"/>
              <a:gd name="connsiteX1" fmla="*/ 6551611 w 6556373"/>
              <a:gd name="connsiteY1" fmla="*/ 0 h 5768658"/>
              <a:gd name="connsiteX2" fmla="*/ 6556373 w 6556373"/>
              <a:gd name="connsiteY2" fmla="*/ 5766385 h 5768658"/>
              <a:gd name="connsiteX3" fmla="*/ 0 w 6556373"/>
              <a:gd name="connsiteY3" fmla="*/ 5768658 h 5768658"/>
              <a:gd name="connsiteX4" fmla="*/ 0 w 6556373"/>
              <a:gd name="connsiteY4" fmla="*/ 0 h 5768658"/>
              <a:gd name="connsiteX0" fmla="*/ 0 w 6556373"/>
              <a:gd name="connsiteY0" fmla="*/ 0 h 5771147"/>
              <a:gd name="connsiteX1" fmla="*/ 6551611 w 6556373"/>
              <a:gd name="connsiteY1" fmla="*/ 0 h 5771147"/>
              <a:gd name="connsiteX2" fmla="*/ 6556373 w 6556373"/>
              <a:gd name="connsiteY2" fmla="*/ 5771147 h 5771147"/>
              <a:gd name="connsiteX3" fmla="*/ 0 w 6556373"/>
              <a:gd name="connsiteY3" fmla="*/ 5768658 h 5771147"/>
              <a:gd name="connsiteX4" fmla="*/ 0 w 6556373"/>
              <a:gd name="connsiteY4" fmla="*/ 0 h 577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6373" h="5771147">
                <a:moveTo>
                  <a:pt x="0" y="0"/>
                </a:moveTo>
                <a:lnTo>
                  <a:pt x="6551611" y="0"/>
                </a:lnTo>
                <a:cubicBezTo>
                  <a:pt x="6554785" y="1906253"/>
                  <a:pt x="6553199" y="3864894"/>
                  <a:pt x="6556373" y="5771147"/>
                </a:cubicBezTo>
                <a:lnTo>
                  <a:pt x="0" y="576865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788" y="533402"/>
            <a:ext cx="3429894" cy="274319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6787" y="3429002"/>
            <a:ext cx="3429893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9DDC-F438-4A15-87B7-586CA1554AC0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47E7-751E-4CD7-9E9F-58C3A4E07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303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9DDC-F438-4A15-87B7-586CA1554AC0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47E7-751E-4CD7-9E9F-58C3A4E07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9DDC-F438-4A15-87B7-586CA1554AC0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47E7-751E-4CD7-9E9F-58C3A4E07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24718-1EFB-4E51-AA7A-1DDFF5D180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952E0-FC57-4626-A350-DF22DA7526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EE015-0ACB-453D-932C-39FB1E6185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17" b="32010"/>
          <a:stretch/>
        </p:blipFill>
        <p:spPr>
          <a:xfrm>
            <a:off x="-399" y="1"/>
            <a:ext cx="9144399" cy="4295774"/>
          </a:xfrm>
          <a:prstGeom prst="rect">
            <a:avLst/>
          </a:prstGeom>
        </p:spPr>
      </p:pic>
      <p:sp useBgFill="1">
        <p:nvSpPr>
          <p:cNvPr id="7" name="Rectangle 6"/>
          <p:cNvSpPr/>
          <p:nvPr/>
        </p:nvSpPr>
        <p:spPr bwMode="white">
          <a:xfrm>
            <a:off x="0" y="3074522"/>
            <a:ext cx="9151416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 rot="21388434">
            <a:off x="9177" y="2969834"/>
            <a:ext cx="9127430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rgbClr val="DBCBB3"/>
              </a:gs>
              <a:gs pos="37000">
                <a:srgbClr val="DBCBB3"/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Freeform 10"/>
          <p:cNvSpPr/>
          <p:nvPr/>
        </p:nvSpPr>
        <p:spPr>
          <a:xfrm rot="21388434">
            <a:off x="22254" y="2764069"/>
            <a:ext cx="9154392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2" name="Freeform 11"/>
          <p:cNvSpPr/>
          <p:nvPr/>
        </p:nvSpPr>
        <p:spPr>
          <a:xfrm rot="21388434">
            <a:off x="-3438" y="3108508"/>
            <a:ext cx="9161365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360" y="3937322"/>
            <a:ext cx="7200900" cy="162527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361" y="5641975"/>
            <a:ext cx="6279525" cy="9141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1953" y="5372310"/>
            <a:ext cx="1707122" cy="14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9DDC-F438-4A15-87B7-586CA1554AC0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47E7-751E-4CD7-9E9F-58C3A4E07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0" y="1928554"/>
            <a:ext cx="7200900" cy="226244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360" y="4267201"/>
            <a:ext cx="7200900" cy="934527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9DDC-F438-4A15-87B7-586CA1554AC0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47E7-751E-4CD7-9E9F-58C3A4E07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360" y="1828800"/>
            <a:ext cx="3486149" cy="3962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075" y="1828800"/>
            <a:ext cx="348615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9DDC-F438-4A15-87B7-586CA1554AC0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47E7-751E-4CD7-9E9F-58C3A4E07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94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360" y="1777042"/>
            <a:ext cx="3483864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360" y="2743200"/>
            <a:ext cx="3483864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7397" y="1777042"/>
            <a:ext cx="3483864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7397" y="2743200"/>
            <a:ext cx="3483864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9DDC-F438-4A15-87B7-586CA1554AC0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47E7-751E-4CD7-9E9F-58C3A4E07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708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9DDC-F438-4A15-87B7-586CA1554AC0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47E7-751E-4CD7-9E9F-58C3A4E07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9DDC-F438-4A15-87B7-586CA1554AC0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47E7-751E-4CD7-9E9F-58C3A4E07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10" y="533401"/>
            <a:ext cx="3429001" cy="2743199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910" y="533401"/>
            <a:ext cx="4457702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010" y="3429001"/>
            <a:ext cx="3429000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9DDC-F438-4A15-87B7-586CA1554AC0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A47E7-751E-4CD7-9E9F-58C3A4E07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5733288"/>
            <a:ext cx="9144000" cy="1124712"/>
            <a:chOff x="0" y="5733288"/>
            <a:chExt cx="12192000" cy="1124712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5733288"/>
              <a:ext cx="6803136" cy="112471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88864" y="5733288"/>
              <a:ext cx="6803136" cy="112471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73567" y="5733288"/>
              <a:ext cx="2919984" cy="112471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9090" y="5733288"/>
              <a:ext cx="1557528" cy="1124712"/>
            </a:xfrm>
            <a:prstGeom prst="rect">
              <a:avLst/>
            </a:prstGeom>
          </p:spPr>
        </p:pic>
      </p:grpSp>
      <p:grpSp>
        <p:nvGrpSpPr>
          <p:cNvPr id="8" name="Group 16"/>
          <p:cNvGrpSpPr/>
          <p:nvPr/>
        </p:nvGrpSpPr>
        <p:grpSpPr>
          <a:xfrm>
            <a:off x="-3438" y="134770"/>
            <a:ext cx="9180084" cy="1559261"/>
            <a:chOff x="-4584" y="3182769"/>
            <a:chExt cx="12240112" cy="1559261"/>
          </a:xfrm>
        </p:grpSpPr>
        <p:sp>
          <p:nvSpPr>
            <p:cNvPr id="9" name="Freeform 8"/>
            <p:cNvSpPr/>
            <p:nvPr/>
          </p:nvSpPr>
          <p:spPr>
            <a:xfrm rot="21388434">
              <a:off x="12235" y="3401235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rgbClr val="EAE0D2"/>
                </a:gs>
                <a:gs pos="37000">
                  <a:srgbClr val="F7F4EF"/>
                </a:gs>
                <a:gs pos="100000">
                  <a:srgbClr val="F7F4EF"/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21388434">
              <a:off x="29672" y="3182769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rgbClr val="CBB491"/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21388434">
              <a:off x="-4584" y="3514703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rgbClr val="E8DDCE"/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360" y="1828801"/>
            <a:ext cx="7200899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90095" y="6400800"/>
            <a:ext cx="116149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E7C9DDC-F438-4A15-87B7-586CA1554AC0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6007" y="6400800"/>
            <a:ext cx="2910263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2269" y="6400800"/>
            <a:ext cx="8001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95A47E7-751E-4CD7-9E9F-58C3A4E07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murproject.org/lemur/IndriQueryLanguage.html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Retrieval </a:t>
            </a:r>
            <a:r>
              <a:rPr lang="id-ID" smtClean="0"/>
              <a:t>Model (</a:t>
            </a:r>
            <a:r>
              <a:rPr lang="en-US" smtClean="0"/>
              <a:t>4</a:t>
            </a:r>
            <a:r>
              <a:rPr lang="id-ID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Topic </a:t>
            </a:r>
            <a:r>
              <a:rPr lang="id-ID" smtClean="0"/>
              <a:t>Model</a:t>
            </a:r>
            <a:endParaRPr lang="en-US" smtClean="0"/>
          </a:p>
          <a:p>
            <a:r>
              <a:rPr lang="en-US" smtClean="0"/>
              <a:t>Inference Network Model (Indri)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762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Inference Model based on Language Model</a:t>
            </a:r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19200"/>
            <a:ext cx="8991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685800"/>
          </a:xfrm>
        </p:spPr>
        <p:txBody>
          <a:bodyPr/>
          <a:lstStyle/>
          <a:p>
            <a:r>
              <a:rPr lang="en-US" altLang="en-US" smtClean="0"/>
              <a:t>Query Likelihood</a:t>
            </a:r>
            <a:endParaRPr lang="en-US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65532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4833068"/>
            <a:ext cx="83058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Estimate probability that document generated the query terms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1638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 eaLnBrk="1" hangingPunct="1"/>
            <a:r>
              <a:rPr lang="en-US" altLang="en-US" smtClean="0"/>
              <a:t>Kullback-Leibler Divergence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686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0" name="Rectangle 329"/>
          <p:cNvSpPr/>
          <p:nvPr/>
        </p:nvSpPr>
        <p:spPr>
          <a:xfrm>
            <a:off x="533400" y="4953000"/>
            <a:ext cx="82296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Estimate models for document and query and compare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6096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Inference Networks (1)</a:t>
            </a:r>
            <a:endParaRPr lang="en-US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373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4957870"/>
            <a:ext cx="77724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Language models used to estimate beliefs of representation nodes</a:t>
            </a:r>
          </a:p>
        </p:txBody>
      </p:sp>
      <p:pic>
        <p:nvPicPr>
          <p:cNvPr id="6" name="Picture 5" descr="C:\Users\croft\Desktop\chap7-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00"/>
            <a:ext cx="4821146" cy="3200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5334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Inference Networks (2)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3962400"/>
          </a:xfrm>
        </p:spPr>
        <p:txBody>
          <a:bodyPr>
            <a:normAutofit/>
          </a:bodyPr>
          <a:lstStyle/>
          <a:p>
            <a:r>
              <a:rPr lang="en-US" i="1" smtClean="0">
                <a:solidFill>
                  <a:srgbClr val="FF0000"/>
                </a:solidFill>
              </a:rPr>
              <a:t>Document node </a:t>
            </a:r>
            <a:r>
              <a:rPr lang="en-US" smtClean="0"/>
              <a:t>(D) corresponds to the event that a document is observed</a:t>
            </a:r>
          </a:p>
          <a:p>
            <a:r>
              <a:rPr lang="en-US" i="1" smtClean="0">
                <a:solidFill>
                  <a:srgbClr val="FF0000"/>
                </a:solidFill>
              </a:rPr>
              <a:t>Representation nodes </a:t>
            </a:r>
            <a:r>
              <a:rPr lang="en-US" smtClean="0"/>
              <a:t>(r</a:t>
            </a:r>
            <a:r>
              <a:rPr lang="en-US" baseline="-25000" smtClean="0"/>
              <a:t>i</a:t>
            </a:r>
            <a:r>
              <a:rPr lang="en-US" smtClean="0"/>
              <a:t>)</a:t>
            </a:r>
            <a:r>
              <a:rPr lang="en-US" i="1" smtClean="0"/>
              <a:t> </a:t>
            </a:r>
            <a:r>
              <a:rPr lang="en-US" smtClean="0"/>
              <a:t>are document features (evidence)</a:t>
            </a:r>
          </a:p>
          <a:p>
            <a:pPr lvl="1"/>
            <a:r>
              <a:rPr lang="en-US" smtClean="0"/>
              <a:t>Probabilities </a:t>
            </a:r>
            <a:r>
              <a:rPr lang="en-US" smtClean="0">
                <a:solidFill>
                  <a:srgbClr val="FF0000"/>
                </a:solidFill>
              </a:rPr>
              <a:t>associated</a:t>
            </a:r>
            <a:r>
              <a:rPr lang="en-US" smtClean="0"/>
              <a:t> with those features are based on language models θ</a:t>
            </a:r>
            <a:r>
              <a:rPr lang="en-US" i="1" smtClean="0"/>
              <a:t> </a:t>
            </a:r>
            <a:r>
              <a:rPr lang="en-US" smtClean="0"/>
              <a:t>estimated using the parameters</a:t>
            </a:r>
            <a:r>
              <a:rPr lang="en-US" i="1" smtClean="0"/>
              <a:t> </a:t>
            </a:r>
            <a:r>
              <a:rPr lang="el-GR" smtClean="0"/>
              <a:t>μ</a:t>
            </a:r>
            <a:endParaRPr lang="en-US" smtClean="0"/>
          </a:p>
          <a:p>
            <a:pPr lvl="1"/>
            <a:r>
              <a:rPr lang="en-US" smtClean="0"/>
              <a:t>one language model for </a:t>
            </a:r>
            <a:r>
              <a:rPr lang="en-US" smtClean="0">
                <a:solidFill>
                  <a:srgbClr val="FF0000"/>
                </a:solidFill>
              </a:rPr>
              <a:t>each </a:t>
            </a:r>
            <a:r>
              <a:rPr lang="en-US" smtClean="0"/>
              <a:t>significant document structure</a:t>
            </a:r>
          </a:p>
          <a:p>
            <a:pPr lvl="1"/>
            <a:r>
              <a:rPr lang="en-US" smtClean="0"/>
              <a:t>r</a:t>
            </a:r>
            <a:r>
              <a:rPr lang="en-US" sz="3100" baseline="-25000" smtClean="0"/>
              <a:t>i</a:t>
            </a:r>
            <a:r>
              <a:rPr lang="en-US" sz="1200" smtClean="0"/>
              <a:t>  </a:t>
            </a:r>
            <a:r>
              <a:rPr lang="en-US" smtClean="0"/>
              <a:t>nodes can represent </a:t>
            </a:r>
            <a:r>
              <a:rPr lang="en-US" smtClean="0">
                <a:solidFill>
                  <a:srgbClr val="FF0000"/>
                </a:solidFill>
              </a:rPr>
              <a:t>proximity features</a:t>
            </a:r>
            <a:r>
              <a:rPr lang="en-US" smtClean="0"/>
              <a:t>, or other types of evidence (e.g. date)</a:t>
            </a:r>
          </a:p>
        </p:txBody>
      </p:sp>
      <p:pic>
        <p:nvPicPr>
          <p:cNvPr id="4" name="Picture 3" descr="C:\Users\croft\Desktop\chap7-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6513" y="4495800"/>
            <a:ext cx="3328887" cy="2209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4572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Inference Networks (3)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05800" cy="4038600"/>
          </a:xfrm>
        </p:spPr>
        <p:txBody>
          <a:bodyPr>
            <a:normAutofit/>
          </a:bodyPr>
          <a:lstStyle/>
          <a:p>
            <a:r>
              <a:rPr lang="en-US" i="1" smtClean="0">
                <a:solidFill>
                  <a:srgbClr val="FF0000"/>
                </a:solidFill>
              </a:rPr>
              <a:t>Query nodes </a:t>
            </a:r>
            <a:r>
              <a:rPr lang="en-US" smtClean="0"/>
              <a:t>(q</a:t>
            </a:r>
            <a:r>
              <a:rPr lang="en-US" baseline="-25000" smtClean="0"/>
              <a:t>i</a:t>
            </a:r>
            <a:r>
              <a:rPr lang="en-US" smtClean="0"/>
              <a:t>) are used to combine evidence from representation nodes and other query nodes</a:t>
            </a:r>
          </a:p>
          <a:p>
            <a:pPr lvl="1"/>
            <a:r>
              <a:rPr lang="en-US" smtClean="0"/>
              <a:t>represent the occurrence of more complex evidence and document features</a:t>
            </a:r>
          </a:p>
          <a:p>
            <a:pPr lvl="1"/>
            <a:r>
              <a:rPr lang="en-US" smtClean="0"/>
              <a:t>a number of combination operators are available</a:t>
            </a:r>
          </a:p>
          <a:p>
            <a:r>
              <a:rPr lang="en-US" i="1" smtClean="0">
                <a:solidFill>
                  <a:srgbClr val="FF0000"/>
                </a:solidFill>
              </a:rPr>
              <a:t>Information need node </a:t>
            </a:r>
            <a:r>
              <a:rPr lang="en-US" smtClean="0"/>
              <a:t>(I) is a special query node that combines all of the evidence from the other query nodes</a:t>
            </a:r>
          </a:p>
          <a:p>
            <a:pPr lvl="1"/>
            <a:r>
              <a:rPr lang="en-US" smtClean="0"/>
              <a:t>network computes P(I|D, </a:t>
            </a:r>
            <a:r>
              <a:rPr lang="el-GR" smtClean="0"/>
              <a:t>μ)</a:t>
            </a:r>
            <a:endParaRPr lang="en-US" smtClean="0"/>
          </a:p>
          <a:p>
            <a:endParaRPr lang="en-US"/>
          </a:p>
        </p:txBody>
      </p:sp>
      <p:pic>
        <p:nvPicPr>
          <p:cNvPr id="4" name="Picture 3" descr="C:\Users\croft\Desktop\chap7-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8232" y="4267200"/>
            <a:ext cx="3673255" cy="2438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AND Combination</a:t>
            </a:r>
            <a:endParaRPr lang="en-US"/>
          </a:p>
        </p:txBody>
      </p:sp>
      <p:pic>
        <p:nvPicPr>
          <p:cNvPr id="4" name="Picture 3" descr="C:\Users\croft\Desktop\chap7-4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00"/>
            <a:ext cx="2825750" cy="20181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8200" y="2209800"/>
            <a:ext cx="302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 are </a:t>
            </a:r>
            <a:r>
              <a:rPr lang="en-US" i="1" dirty="0" smtClean="0"/>
              <a:t>parent</a:t>
            </a:r>
            <a:r>
              <a:rPr lang="en-US" dirty="0" smtClean="0"/>
              <a:t> nodes for </a:t>
            </a:r>
            <a:r>
              <a:rPr lang="en-US" u="sng" dirty="0" smtClean="0"/>
              <a:t>q</a:t>
            </a:r>
            <a:endParaRPr lang="en-US" u="sng" dirty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981200" y="3962400"/>
            <a:ext cx="4597519" cy="167640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AND Combination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Combination must consider all possible states of parents</a:t>
            </a:r>
          </a:p>
          <a:p>
            <a:r>
              <a:rPr lang="en-US" smtClean="0"/>
              <a:t>Some combinations can be computed efficiently</a:t>
            </a:r>
          </a:p>
          <a:p>
            <a:endParaRPr lang="en-US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28600" y="3733800"/>
            <a:ext cx="8763000" cy="2286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200900" cy="533400"/>
          </a:xfrm>
        </p:spPr>
        <p:txBody>
          <a:bodyPr>
            <a:normAutofit fontScale="90000"/>
          </a:bodyPr>
          <a:lstStyle/>
          <a:p>
            <a:r>
              <a:rPr lang="en-US" smtClean="0"/>
              <a:t>Inference Network Operators</a:t>
            </a:r>
            <a:endParaRPr lang="en-US"/>
          </a:p>
        </p:txBody>
      </p:sp>
      <p:pic>
        <p:nvPicPr>
          <p:cNvPr id="4" name="Content Placeholder 3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133600" y="914400"/>
            <a:ext cx="4495800" cy="480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200900" cy="1219200"/>
          </a:xfrm>
        </p:spPr>
        <p:txBody>
          <a:bodyPr/>
          <a:lstStyle/>
          <a:p>
            <a:r>
              <a:rPr lang="en-US" smtClean="0"/>
              <a:t>Indri: </a:t>
            </a:r>
            <a:r>
              <a:rPr lang="en-US" altLang="en-US" smtClean="0"/>
              <a:t>Summary of Ranking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360" y="1600200"/>
            <a:ext cx="7200899" cy="4190999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mtClean="0"/>
              <a:t>Techniques use simple </a:t>
            </a:r>
            <a:r>
              <a:rPr lang="en-US" altLang="en-US" smtClean="0">
                <a:solidFill>
                  <a:srgbClr val="FF0000"/>
                </a:solidFill>
              </a:rPr>
              <a:t>multinomial probability distributions</a:t>
            </a:r>
            <a:r>
              <a:rPr lang="en-US" altLang="en-US" smtClean="0"/>
              <a:t> to model vocabulary usage</a:t>
            </a:r>
          </a:p>
          <a:p>
            <a:r>
              <a:rPr lang="en-US" altLang="en-US" smtClean="0"/>
              <a:t>The distributions are </a:t>
            </a:r>
            <a:r>
              <a:rPr lang="en-US" altLang="en-US" smtClean="0">
                <a:solidFill>
                  <a:srgbClr val="FF0000"/>
                </a:solidFill>
              </a:rPr>
              <a:t>smoothed with a collection model</a:t>
            </a:r>
            <a:r>
              <a:rPr lang="en-US" altLang="en-US" smtClean="0"/>
              <a:t> to prevent zero probabilities</a:t>
            </a:r>
          </a:p>
          <a:p>
            <a:pPr lvl="1"/>
            <a:r>
              <a:rPr lang="en-US" altLang="en-US" smtClean="0"/>
              <a:t>This has an idf-like effect on ranking</a:t>
            </a:r>
          </a:p>
          <a:p>
            <a:r>
              <a:rPr lang="en-US" altLang="en-US" smtClean="0"/>
              <a:t>Documents are ranked through </a:t>
            </a:r>
            <a:r>
              <a:rPr lang="en-US" altLang="en-US" smtClean="0">
                <a:solidFill>
                  <a:srgbClr val="FF0000"/>
                </a:solidFill>
              </a:rPr>
              <a:t>generative</a:t>
            </a:r>
            <a:r>
              <a:rPr lang="en-US" altLang="en-US" smtClean="0"/>
              <a:t> or distribution similarity measures</a:t>
            </a:r>
          </a:p>
          <a:p>
            <a:r>
              <a:rPr lang="en-US" altLang="en-US" smtClean="0"/>
              <a:t>Inference networks allow </a:t>
            </a:r>
            <a:r>
              <a:rPr lang="en-US" altLang="en-US" smtClean="0">
                <a:solidFill>
                  <a:srgbClr val="FF0000"/>
                </a:solidFill>
              </a:rPr>
              <a:t>structured queries – beliefs </a:t>
            </a:r>
            <a:r>
              <a:rPr lang="en-US" altLang="en-US" smtClean="0"/>
              <a:t>estimated are related to generative probabilities</a:t>
            </a:r>
          </a:p>
        </p:txBody>
      </p:sp>
      <p:pic>
        <p:nvPicPr>
          <p:cNvPr id="61442" name="Picture 2" descr="Lemur Project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28600"/>
            <a:ext cx="2247900" cy="4762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136767" y="685800"/>
            <a:ext cx="3007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http://www.lemurproject.org/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mtClean="0"/>
              <a:t>Exercise (Binary Independence Model)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181600"/>
          </a:xfrm>
        </p:spPr>
        <p:txBody>
          <a:bodyPr>
            <a:normAutofit/>
          </a:bodyPr>
          <a:lstStyle/>
          <a:p>
            <a:pPr marL="60325" indent="-15875">
              <a:buNone/>
            </a:pPr>
            <a:r>
              <a:rPr lang="en-US" smtClean="0"/>
              <a:t>We have a collection of documents with respectively relevance judgements</a:t>
            </a:r>
          </a:p>
          <a:p>
            <a:pPr>
              <a:buNone/>
            </a:pPr>
            <a:r>
              <a:rPr lang="en-US" sz="1800" b="1" smtClean="0">
                <a:latin typeface="Fira Sans UltraLight" pitchFamily="34" charset="0"/>
                <a:ea typeface="Fira Sans UltraLight" pitchFamily="34" charset="0"/>
              </a:rPr>
              <a:t>D1</a:t>
            </a:r>
            <a:r>
              <a:rPr lang="en-US" sz="1800" smtClean="0">
                <a:latin typeface="Fira Sans UltraLight" pitchFamily="34" charset="0"/>
                <a:ea typeface="Fira Sans UltraLight" pitchFamily="34" charset="0"/>
              </a:rPr>
              <a:t> = “football cricket” (R)</a:t>
            </a:r>
          </a:p>
          <a:p>
            <a:pPr marL="688975" indent="-644525">
              <a:buNone/>
            </a:pPr>
            <a:r>
              <a:rPr lang="en-US" sz="1800" b="1" smtClean="0">
                <a:latin typeface="Fira Sans UltraLight" pitchFamily="34" charset="0"/>
                <a:ea typeface="Fira Sans UltraLight" pitchFamily="34" charset="0"/>
              </a:rPr>
              <a:t>D2</a:t>
            </a:r>
            <a:r>
              <a:rPr lang="en-US" sz="1800" smtClean="0">
                <a:latin typeface="Fira Sans UltraLight" pitchFamily="34" charset="0"/>
                <a:ea typeface="Fira Sans UltraLight" pitchFamily="34" charset="0"/>
              </a:rPr>
              <a:t> = “cricket termite grasshopper” (NR)</a:t>
            </a:r>
          </a:p>
          <a:p>
            <a:pPr marL="688975" indent="-644525">
              <a:buNone/>
            </a:pPr>
            <a:r>
              <a:rPr lang="en-US" sz="1800" b="1" smtClean="0">
                <a:latin typeface="Fira Sans UltraLight" pitchFamily="34" charset="0"/>
                <a:ea typeface="Fira Sans UltraLight" pitchFamily="34" charset="0"/>
              </a:rPr>
              <a:t>D3</a:t>
            </a:r>
            <a:r>
              <a:rPr lang="en-US" sz="1800" smtClean="0">
                <a:latin typeface="Fira Sans UltraLight" pitchFamily="34" charset="0"/>
                <a:ea typeface="Fira Sans UltraLight" pitchFamily="34" charset="0"/>
              </a:rPr>
              <a:t> = “football football team hockey” (R)</a:t>
            </a:r>
          </a:p>
          <a:p>
            <a:pPr marL="688975" indent="-644525">
              <a:buNone/>
            </a:pPr>
            <a:r>
              <a:rPr lang="en-US" sz="1800" smtClean="0">
                <a:latin typeface="Fira Sans UltraLight" pitchFamily="34" charset="0"/>
                <a:ea typeface="Fira Sans UltraLight" pitchFamily="34" charset="0"/>
              </a:rPr>
              <a:t>D4 = “termite team goal” (R)</a:t>
            </a:r>
          </a:p>
          <a:p>
            <a:pPr marL="688975" indent="-644525">
              <a:buNone/>
            </a:pPr>
            <a:r>
              <a:rPr lang="en-US" sz="1800" smtClean="0">
                <a:latin typeface="Fira Sans UltraLight" pitchFamily="34" charset="0"/>
                <a:ea typeface="Fira Sans UltraLight" pitchFamily="34" charset="0"/>
              </a:rPr>
              <a:t>D5 = “obama football and hockey team” (NR)</a:t>
            </a:r>
          </a:p>
          <a:p>
            <a:pPr marL="688975" indent="-644525">
              <a:buNone/>
            </a:pPr>
            <a:r>
              <a:rPr lang="en-US" b="1" smtClean="0"/>
              <a:t>Q= “football cricket hockey termite”</a:t>
            </a:r>
            <a:r>
              <a:rPr lang="en-US" smtClean="0"/>
              <a:t> </a:t>
            </a:r>
          </a:p>
          <a:p>
            <a:pPr marL="688975" indent="-644525">
              <a:buNone/>
            </a:pPr>
            <a:r>
              <a:rPr lang="en-US" smtClean="0">
                <a:latin typeface="Fira Sans UltraLight" pitchFamily="34" charset="0"/>
                <a:ea typeface="Fira Sans UltraLight" pitchFamily="34" charset="0"/>
              </a:rPr>
              <a:t>	</a:t>
            </a:r>
            <a:r>
              <a:rPr lang="en-US" smtClean="0">
                <a:solidFill>
                  <a:srgbClr val="0070C0"/>
                </a:solidFill>
                <a:latin typeface="Fira Sans UltraLight" pitchFamily="34" charset="0"/>
                <a:ea typeface="Fira Sans UltraLight" pitchFamily="34" charset="0"/>
              </a:rPr>
              <a:t>Rank the documents in descending order of their RSV! </a:t>
            </a:r>
            <a:endParaRPr lang="en-US">
              <a:solidFill>
                <a:srgbClr val="0070C0"/>
              </a:solidFill>
              <a:latin typeface="Fira Sans UltraLight" pitchFamily="34" charset="0"/>
              <a:ea typeface="Fira Sans Ultra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68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Other Techniques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(Pseudo-) Relevance Feedback</a:t>
            </a:r>
          </a:p>
          <a:p>
            <a:pPr lvl="1"/>
            <a:r>
              <a:rPr lang="en-US" altLang="en-US" smtClean="0"/>
              <a:t>Relevance Models </a:t>
            </a:r>
            <a:r>
              <a:rPr lang="en-US" altLang="en-US" smtClean="0">
                <a:solidFill>
                  <a:srgbClr val="00B0F0"/>
                </a:solidFill>
              </a:rPr>
              <a:t>[Lavrenko 2001]</a:t>
            </a:r>
          </a:p>
          <a:p>
            <a:pPr lvl="1"/>
            <a:r>
              <a:rPr lang="en-US" altLang="en-US" smtClean="0"/>
              <a:t>Markov Chains </a:t>
            </a:r>
            <a:r>
              <a:rPr lang="en-US" altLang="en-US" smtClean="0">
                <a:solidFill>
                  <a:srgbClr val="00B0F0"/>
                </a:solidFill>
              </a:rPr>
              <a:t>[Lafferty and Zhai 2001]</a:t>
            </a:r>
          </a:p>
          <a:p>
            <a:r>
              <a:rPr lang="en-US" altLang="en-US" i="1" smtClean="0"/>
              <a:t>n</a:t>
            </a:r>
            <a:r>
              <a:rPr lang="en-US" altLang="en-US" smtClean="0"/>
              <a:t>-Grams </a:t>
            </a:r>
            <a:r>
              <a:rPr lang="en-US" altLang="en-US" sz="2400" smtClean="0">
                <a:solidFill>
                  <a:srgbClr val="00B0F0"/>
                </a:solidFill>
              </a:rPr>
              <a:t>[Song and Croft 1999]</a:t>
            </a:r>
          </a:p>
          <a:p>
            <a:r>
              <a:rPr lang="en-US" altLang="en-US" smtClean="0"/>
              <a:t>Term Dependencies </a:t>
            </a:r>
            <a:endParaRPr lang="en-US" altLang="en-US" sz="2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3830240" cy="685800"/>
          </a:xfrm>
        </p:spPr>
        <p:txBody>
          <a:bodyPr/>
          <a:lstStyle/>
          <a:p>
            <a:r>
              <a:rPr lang="en-US" smtClean="0"/>
              <a:t>Indri Overview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304800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http://www.cs.cmu.edu/~lemur/LemurGuide.html</a:t>
            </a:r>
            <a:endParaRPr lang="en-US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533400"/>
          </a:xfrm>
        </p:spPr>
        <p:txBody>
          <a:bodyPr>
            <a:normAutofit fontScale="90000"/>
          </a:bodyPr>
          <a:lstStyle/>
          <a:p>
            <a:r>
              <a:rPr lang="en-US" smtClean="0"/>
              <a:t>Indri Overview: Retrieval</a:t>
            </a:r>
            <a:endParaRPr lang="en-US"/>
          </a:p>
        </p:txBody>
      </p:sp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GUI Indri Index Builder</a:t>
            </a:r>
            <a:endParaRPr lang="en-US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9818" y="1828800"/>
            <a:ext cx="668119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533400"/>
          </a:xfrm>
        </p:spPr>
        <p:txBody>
          <a:bodyPr>
            <a:normAutofit fontScale="90000"/>
          </a:bodyPr>
          <a:lstStyle/>
          <a:p>
            <a:r>
              <a:rPr lang="en-US" smtClean="0"/>
              <a:t>GUI Indri Retrieval</a:t>
            </a:r>
            <a:endParaRPr lang="en-US"/>
          </a:p>
        </p:txBody>
      </p:sp>
      <p:pic>
        <p:nvPicPr>
          <p:cNvPr id="74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02676"/>
            <a:ext cx="5791200" cy="534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5427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 eaLnBrk="1" hangingPunct="1"/>
            <a:r>
              <a:rPr lang="en-US" altLang="en-US" smtClean="0"/>
              <a:t>Two Index Formats</a:t>
            </a:r>
          </a:p>
        </p:txBody>
      </p:sp>
      <p:sp>
        <p:nvSpPr>
          <p:cNvPr id="17411" name="Shape 54275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defTabSz="914400" eaLnBrk="1" hangingPunct="1">
              <a:buFont typeface="Wingdings" pitchFamily="2" charset="2"/>
              <a:buNone/>
            </a:pPr>
            <a:r>
              <a:rPr lang="en-US" altLang="en-US" smtClean="0"/>
              <a:t>KeyFile</a:t>
            </a:r>
          </a:p>
          <a:p>
            <a:pPr defTabSz="914400" eaLnBrk="1" hangingPunct="1"/>
            <a:r>
              <a:rPr lang="en-US" altLang="en-US" smtClean="0"/>
              <a:t>Term Positions</a:t>
            </a:r>
          </a:p>
          <a:p>
            <a:pPr defTabSz="914400" eaLnBrk="1" hangingPunct="1"/>
            <a:r>
              <a:rPr lang="en-US" altLang="en-US" smtClean="0"/>
              <a:t>Metadata</a:t>
            </a:r>
          </a:p>
          <a:p>
            <a:pPr defTabSz="914400" eaLnBrk="1" hangingPunct="1"/>
            <a:r>
              <a:rPr lang="en-US" altLang="en-US" smtClean="0"/>
              <a:t>Offline Incremental</a:t>
            </a:r>
          </a:p>
          <a:p>
            <a:pPr defTabSz="914400" eaLnBrk="1" hangingPunct="1"/>
            <a:r>
              <a:rPr lang="en-US" altLang="en-US" smtClean="0"/>
              <a:t>InQuery Query Language</a:t>
            </a:r>
          </a:p>
          <a:p>
            <a:pPr defTabSz="914400" eaLnBrk="1" hangingPunct="1">
              <a:buFont typeface="Wingdings" pitchFamily="2" charset="2"/>
              <a:buNone/>
            </a:pPr>
            <a:endParaRPr lang="en-US" altLang="en-US" smtClean="0"/>
          </a:p>
          <a:p>
            <a:pPr defTabSz="914400" eaLnBrk="1" hangingPunct="1"/>
            <a:endParaRPr lang="en-US" altLang="en-US" smtClean="0"/>
          </a:p>
        </p:txBody>
      </p:sp>
      <p:sp>
        <p:nvSpPr>
          <p:cNvPr id="17412" name="Shape 54276"/>
          <p:cNvSpPr>
            <a:spLocks noGrp="1" noChangeArrowheads="1"/>
          </p:cNvSpPr>
          <p:nvPr>
            <p:ph type="body" sz="half" idx="2"/>
          </p:nvPr>
        </p:nvSpPr>
        <p:spPr>
          <a:noFill/>
        </p:spPr>
        <p:txBody>
          <a:bodyPr/>
          <a:lstStyle/>
          <a:p>
            <a:pPr defTabSz="914400" eaLnBrk="1" hangingPunct="1">
              <a:buFont typeface="Wingdings" pitchFamily="2" charset="2"/>
              <a:buNone/>
            </a:pPr>
            <a:r>
              <a:rPr lang="en-US" altLang="en-US" smtClean="0">
                <a:solidFill>
                  <a:srgbClr val="0066CC"/>
                </a:solidFill>
              </a:rPr>
              <a:t>Indri</a:t>
            </a:r>
            <a:endParaRPr lang="en-US" altLang="en-US" smtClean="0"/>
          </a:p>
          <a:p>
            <a:pPr defTabSz="914400" eaLnBrk="1" hangingPunct="1"/>
            <a:r>
              <a:rPr lang="en-US" altLang="en-US" smtClean="0">
                <a:solidFill>
                  <a:srgbClr val="0066CC"/>
                </a:solidFill>
              </a:rPr>
              <a:t>Term Positions</a:t>
            </a:r>
          </a:p>
          <a:p>
            <a:pPr defTabSz="914400" eaLnBrk="1" hangingPunct="1"/>
            <a:r>
              <a:rPr lang="en-US" altLang="en-US" smtClean="0">
                <a:solidFill>
                  <a:srgbClr val="0066CC"/>
                </a:solidFill>
              </a:rPr>
              <a:t>Metadata</a:t>
            </a:r>
          </a:p>
          <a:p>
            <a:pPr defTabSz="914400" eaLnBrk="1" hangingPunct="1"/>
            <a:r>
              <a:rPr lang="en-US" altLang="en-US" smtClean="0">
                <a:solidFill>
                  <a:srgbClr val="0066CC"/>
                </a:solidFill>
              </a:rPr>
              <a:t>Fields / Annotations</a:t>
            </a:r>
          </a:p>
          <a:p>
            <a:pPr defTabSz="914400" eaLnBrk="1" hangingPunct="1"/>
            <a:r>
              <a:rPr lang="en-US" altLang="en-US" smtClean="0">
                <a:solidFill>
                  <a:srgbClr val="0066CC"/>
                </a:solidFill>
              </a:rPr>
              <a:t>Online Incremental</a:t>
            </a:r>
          </a:p>
          <a:p>
            <a:pPr defTabSz="914400" eaLnBrk="1" hangingPunct="1"/>
            <a:r>
              <a:rPr lang="en-US" altLang="en-US" smtClean="0">
                <a:solidFill>
                  <a:srgbClr val="0066CC"/>
                </a:solidFill>
              </a:rPr>
              <a:t>InQuery and Indri Query Languages</a:t>
            </a:r>
          </a:p>
          <a:p>
            <a:pPr defTabSz="914400" eaLnBrk="1" hangingPunct="1"/>
            <a:endParaRPr lang="en-US" altLang="en-US" smtClean="0">
              <a:solidFill>
                <a:srgbClr val="0066CC"/>
              </a:solidFill>
            </a:endParaRPr>
          </a:p>
          <a:p>
            <a:pPr defTabSz="914400" eaLnBrk="1" hangingPunct="1"/>
            <a:endParaRPr lang="en-US" altLang="en-US" smtClean="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25601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14060" cy="609600"/>
          </a:xfrm>
          <a:noFill/>
        </p:spPr>
        <p:txBody>
          <a:bodyPr>
            <a:normAutofit fontScale="90000"/>
          </a:bodyPr>
          <a:lstStyle/>
          <a:p>
            <a:pPr marL="0" indent="0" defTabSz="914400" eaLnBrk="1" hangingPunct="1"/>
            <a:r>
              <a:rPr lang="en-US" altLang="en-US" sz="4000" smtClean="0"/>
              <a:t>Indexing – Document Preparation</a:t>
            </a:r>
            <a:endParaRPr lang="en-US" altLang="en-US" smtClean="0"/>
          </a:p>
        </p:txBody>
      </p:sp>
      <p:sp>
        <p:nvSpPr>
          <p:cNvPr id="18435" name="Shape 25602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2636838"/>
            <a:ext cx="4038600" cy="2239962"/>
          </a:xfrm>
          <a:noFill/>
        </p:spPr>
        <p:txBody>
          <a:bodyPr>
            <a:normAutofit fontScale="92500" lnSpcReduction="20000"/>
          </a:bodyPr>
          <a:lstStyle/>
          <a:p>
            <a:pPr defTabSz="914400" eaLnBrk="1" hangingPunct="1"/>
            <a:r>
              <a:rPr lang="en-US" altLang="en-US" sz="2400" smtClean="0"/>
              <a:t>TREC Text</a:t>
            </a:r>
            <a:endParaRPr lang="en-US" altLang="en-US" smtClean="0"/>
          </a:p>
          <a:p>
            <a:pPr defTabSz="914400" eaLnBrk="1" hangingPunct="1"/>
            <a:r>
              <a:rPr lang="en-US" altLang="en-US" sz="2400" smtClean="0"/>
              <a:t>TREC Web</a:t>
            </a:r>
          </a:p>
          <a:p>
            <a:pPr defTabSz="914400" eaLnBrk="1" hangingPunct="1"/>
            <a:r>
              <a:rPr lang="en-US" altLang="en-US" sz="2400" smtClean="0">
                <a:solidFill>
                  <a:srgbClr val="0066CC"/>
                </a:solidFill>
              </a:rPr>
              <a:t>Plain Text</a:t>
            </a:r>
          </a:p>
          <a:p>
            <a:pPr defTabSz="914400" eaLnBrk="1" hangingPunct="1"/>
            <a:r>
              <a:rPr lang="en-US" altLang="en-US" sz="2400" smtClean="0">
                <a:solidFill>
                  <a:srgbClr val="0066CC"/>
                </a:solidFill>
              </a:rPr>
              <a:t>Microsoft Word</a:t>
            </a:r>
            <a:r>
              <a:rPr lang="en-US" altLang="en-US" sz="2400" baseline="30000" smtClean="0">
                <a:solidFill>
                  <a:srgbClr val="0066CC"/>
                </a:solidFill>
              </a:rPr>
              <a:t>(*)</a:t>
            </a:r>
          </a:p>
          <a:p>
            <a:pPr defTabSz="914400" eaLnBrk="1" hangingPunct="1"/>
            <a:r>
              <a:rPr lang="en-US" altLang="en-US" sz="2400" smtClean="0">
                <a:solidFill>
                  <a:srgbClr val="0066CC"/>
                </a:solidFill>
              </a:rPr>
              <a:t>Microsoft PowerPoint</a:t>
            </a:r>
            <a:r>
              <a:rPr lang="en-US" altLang="en-US" sz="2400" baseline="30000" smtClean="0">
                <a:solidFill>
                  <a:srgbClr val="0066CC"/>
                </a:solidFill>
              </a:rPr>
              <a:t>(*)</a:t>
            </a:r>
            <a:endParaRPr lang="en-US" altLang="en-US" sz="2400" smtClean="0">
              <a:solidFill>
                <a:srgbClr val="0066CC"/>
              </a:solidFill>
            </a:endParaRPr>
          </a:p>
          <a:p>
            <a:pPr defTabSz="914400" eaLnBrk="1" hangingPunct="1"/>
            <a:endParaRPr lang="en-US" altLang="en-US" sz="2400" smtClean="0"/>
          </a:p>
        </p:txBody>
      </p:sp>
      <p:sp>
        <p:nvSpPr>
          <p:cNvPr id="18436" name="Rectangle 19458"/>
          <p:cNvSpPr>
            <a:spLocks noChangeArrowheads="1"/>
          </p:cNvSpPr>
          <p:nvPr/>
        </p:nvSpPr>
        <p:spPr bwMode="auto">
          <a:xfrm>
            <a:off x="381000" y="11430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C2C2C2"/>
              </a:buClr>
              <a:buFont typeface="Wingdings" pitchFamily="2" charset="2"/>
              <a:buNone/>
            </a:pPr>
            <a:r>
              <a:rPr lang="en-US" altLang="en-US" sz="2800">
                <a:latin typeface="Times New Roman" pitchFamily="18" charset="0"/>
              </a:rPr>
              <a:t>Document Formats:</a:t>
            </a:r>
          </a:p>
          <a:p>
            <a:pPr marL="742950" lvl="1" indent="-285750" algn="l">
              <a:spcBef>
                <a:spcPct val="20000"/>
              </a:spcBef>
              <a:buClr>
                <a:srgbClr val="C2C2C2"/>
              </a:buClr>
              <a:buFont typeface="Wingdings" pitchFamily="2" charset="2"/>
              <a:buNone/>
            </a:pPr>
            <a:r>
              <a:rPr lang="en-US" altLang="en-US" sz="2400">
                <a:latin typeface="Times New Roman" pitchFamily="18" charset="0"/>
              </a:rPr>
              <a:t>	The Lemur Toolkit can inherently deal with several different document format types without any modification:</a:t>
            </a:r>
          </a:p>
          <a:p>
            <a:pPr marL="1143000" lvl="2" indent="-228600" algn="l">
              <a:spcBef>
                <a:spcPct val="20000"/>
              </a:spcBef>
              <a:buClr>
                <a:srgbClr val="C2C2C2"/>
              </a:buClr>
              <a:buFont typeface="Wingdings" pitchFamily="2" charset="2"/>
              <a:buNone/>
            </a:pP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18437" name="Rectangle 19459"/>
          <p:cNvSpPr>
            <a:spLocks noChangeArrowheads="1"/>
          </p:cNvSpPr>
          <p:nvPr/>
        </p:nvSpPr>
        <p:spPr bwMode="auto">
          <a:xfrm>
            <a:off x="4572000" y="2636838"/>
            <a:ext cx="4038600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C2C2C2"/>
              </a:buClr>
              <a:buFont typeface="Wingdings" pitchFamily="2" charset="2"/>
              <a:buChar char="¡"/>
            </a:pPr>
            <a:r>
              <a:rPr lang="en-US" altLang="en-US" sz="2400">
                <a:latin typeface="Times New Roman" pitchFamily="18" charset="0"/>
              </a:rPr>
              <a:t>HTML</a:t>
            </a:r>
          </a:p>
          <a:p>
            <a:pPr marL="342900" indent="-342900" algn="l">
              <a:spcBef>
                <a:spcPct val="20000"/>
              </a:spcBef>
              <a:buClr>
                <a:srgbClr val="C2C2C2"/>
              </a:buClr>
              <a:buFont typeface="Wingdings" pitchFamily="2" charset="2"/>
              <a:buChar char="¡"/>
            </a:pPr>
            <a:r>
              <a:rPr lang="en-US" altLang="en-US" sz="2400">
                <a:solidFill>
                  <a:srgbClr val="0066CC"/>
                </a:solidFill>
                <a:latin typeface="Times New Roman" pitchFamily="18" charset="0"/>
              </a:rPr>
              <a:t>XML</a:t>
            </a:r>
          </a:p>
          <a:p>
            <a:pPr marL="342900" indent="-342900" algn="l">
              <a:spcBef>
                <a:spcPct val="20000"/>
              </a:spcBef>
              <a:buClr>
                <a:srgbClr val="C2C2C2"/>
              </a:buClr>
              <a:buFont typeface="Wingdings" pitchFamily="2" charset="2"/>
              <a:buChar char="¡"/>
            </a:pPr>
            <a:r>
              <a:rPr lang="en-US" altLang="en-US" sz="2400">
                <a:solidFill>
                  <a:srgbClr val="0066CC"/>
                </a:solidFill>
                <a:latin typeface="Times New Roman" pitchFamily="18" charset="0"/>
              </a:rPr>
              <a:t>PDF</a:t>
            </a:r>
          </a:p>
          <a:p>
            <a:pPr marL="342900" indent="-342900" algn="l">
              <a:spcBef>
                <a:spcPct val="20000"/>
              </a:spcBef>
              <a:buClr>
                <a:srgbClr val="C2C2C2"/>
              </a:buClr>
              <a:buFont typeface="Wingdings" pitchFamily="2" charset="2"/>
              <a:buChar char="¡"/>
            </a:pPr>
            <a:r>
              <a:rPr lang="en-US" altLang="en-US" sz="2400">
                <a:solidFill>
                  <a:srgbClr val="0066CC"/>
                </a:solidFill>
                <a:latin typeface="Times New Roman" pitchFamily="18" charset="0"/>
              </a:rPr>
              <a:t>Mbox</a:t>
            </a:r>
          </a:p>
        </p:txBody>
      </p:sp>
      <p:sp>
        <p:nvSpPr>
          <p:cNvPr id="18438" name="TextBox 19460"/>
          <p:cNvSpPr txBox="1">
            <a:spLocks noChangeArrowheads="1"/>
          </p:cNvSpPr>
          <p:nvPr/>
        </p:nvSpPr>
        <p:spPr bwMode="auto">
          <a:xfrm>
            <a:off x="304800" y="5133975"/>
            <a:ext cx="8458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600" i="1">
                <a:cs typeface="Arial" charset="0"/>
              </a:rPr>
              <a:t>(*) Note: Microsoft Word and Microsoft PowerPoint can only be indexed on a Windows-based machine, and Office must be installed.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26625"/>
          <p:cNvSpPr>
            <a:spLocks noGrp="1" noChangeArrowheads="1"/>
          </p:cNvSpPr>
          <p:nvPr>
            <p:ph type="title"/>
          </p:nvPr>
        </p:nvSpPr>
        <p:spPr>
          <a:xfrm>
            <a:off x="970360" y="304800"/>
            <a:ext cx="7200900" cy="609600"/>
          </a:xfrm>
          <a:noFill/>
        </p:spPr>
        <p:txBody>
          <a:bodyPr>
            <a:normAutofit fontScale="90000"/>
          </a:bodyPr>
          <a:lstStyle/>
          <a:p>
            <a:pPr marL="0" indent="0" defTabSz="914400" eaLnBrk="1" hangingPunct="1"/>
            <a:r>
              <a:rPr lang="en-US" altLang="en-US" sz="4000" smtClean="0"/>
              <a:t>Indexing – Document Preparation</a:t>
            </a:r>
            <a:endParaRPr lang="en-US" altLang="en-US" smtClean="0"/>
          </a:p>
        </p:txBody>
      </p:sp>
      <p:sp>
        <p:nvSpPr>
          <p:cNvPr id="19459" name="Shape 26626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305800" cy="5562600"/>
          </a:xfrm>
          <a:noFill/>
        </p:spPr>
        <p:txBody>
          <a:bodyPr>
            <a:normAutofit/>
          </a:bodyPr>
          <a:lstStyle/>
          <a:p>
            <a:pPr marL="609600" indent="-609600" defTabSz="914400" eaLnBrk="1" hangingPunct="1"/>
            <a:r>
              <a:rPr lang="en-US" altLang="en-US" sz="2800" smtClean="0"/>
              <a:t>If your documents are not in a format that the Lemur Toolkit can inherently process:</a:t>
            </a:r>
            <a:endParaRPr lang="en-US" altLang="en-US" smtClean="0"/>
          </a:p>
          <a:p>
            <a:pPr marL="609600" indent="-609600" defTabSz="914400" eaLnBrk="1" hangingPunct="1"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en-US" altLang="en-US" sz="1800" smtClean="0"/>
              <a:t>If necessary, extract the text from the document.</a:t>
            </a:r>
          </a:p>
          <a:p>
            <a:pPr marL="609600" indent="-609600" defTabSz="914400" eaLnBrk="1" hangingPunct="1"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en-US" altLang="en-US" sz="1800" smtClean="0"/>
              <a:t>Wrap the plaintext in TREC-style wrappers:</a:t>
            </a:r>
          </a:p>
          <a:p>
            <a:pPr marL="609600" indent="-609600" defTabSz="9144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1600" smtClean="0">
                <a:latin typeface="Courier New" pitchFamily="49" charset="0"/>
              </a:rPr>
              <a:t>		&lt;DOC&gt;</a:t>
            </a:r>
          </a:p>
          <a:p>
            <a:pPr marL="609600" indent="-609600" defTabSz="9144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1600" smtClean="0">
                <a:latin typeface="Courier New" pitchFamily="49" charset="0"/>
              </a:rPr>
              <a:t>		&lt;DOCNO&gt;</a:t>
            </a:r>
            <a:r>
              <a:rPr lang="en-US" altLang="en-US" sz="1600" b="1" smtClean="0">
                <a:latin typeface="Courier New" pitchFamily="49" charset="0"/>
              </a:rPr>
              <a:t>document_id</a:t>
            </a:r>
            <a:r>
              <a:rPr lang="en-US" altLang="en-US" sz="1600" smtClean="0">
                <a:latin typeface="Courier New" pitchFamily="49" charset="0"/>
              </a:rPr>
              <a:t>&lt;/DOCNO&gt;</a:t>
            </a:r>
          </a:p>
          <a:p>
            <a:pPr marL="609600" indent="-609600" defTabSz="9144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1600" smtClean="0">
                <a:latin typeface="Courier New" pitchFamily="49" charset="0"/>
              </a:rPr>
              <a:t>		&lt;TEXT&gt;</a:t>
            </a:r>
          </a:p>
          <a:p>
            <a:pPr marL="609600" indent="-609600" defTabSz="9144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1600" smtClean="0">
                <a:latin typeface="Courier New" pitchFamily="49" charset="0"/>
              </a:rPr>
              <a:t>		  </a:t>
            </a:r>
            <a:r>
              <a:rPr lang="en-US" altLang="en-US" sz="1600" b="1" smtClean="0">
                <a:latin typeface="Courier New" pitchFamily="49" charset="0"/>
              </a:rPr>
              <a:t>Index this document text.</a:t>
            </a:r>
          </a:p>
          <a:p>
            <a:pPr marL="609600" indent="-609600" defTabSz="9144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1600" smtClean="0">
                <a:latin typeface="Courier New" pitchFamily="49" charset="0"/>
              </a:rPr>
              <a:t>		&lt;/TEXT&gt;</a:t>
            </a:r>
          </a:p>
          <a:p>
            <a:pPr marL="609600" indent="-609600" defTabSz="9144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1600" smtClean="0">
                <a:latin typeface="Courier New" pitchFamily="49" charset="0"/>
              </a:rPr>
              <a:t>		&lt;/DOC&gt;</a:t>
            </a:r>
          </a:p>
          <a:p>
            <a:pPr marL="609600" indent="-609600" defTabSz="9144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400" smtClean="0"/>
              <a:t>– or –</a:t>
            </a:r>
          </a:p>
          <a:p>
            <a:pPr marL="609600" indent="-609600" defTabSz="9144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1800" smtClean="0"/>
              <a:t>	For more advanced users, write your own parser to extend the Lemur Toolkit.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2743200"/>
            <a:ext cx="3886200" cy="2209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2764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 eaLnBrk="1" hangingPunct="1"/>
            <a:r>
              <a:rPr lang="en-US" altLang="en-US" smtClean="0"/>
              <a:t>Indexing - Parameters</a:t>
            </a:r>
          </a:p>
        </p:txBody>
      </p:sp>
      <p:sp>
        <p:nvSpPr>
          <p:cNvPr id="20483" name="Shape 2765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en-US" altLang="en-US" smtClean="0"/>
              <a:t>Basic usage to build index:</a:t>
            </a:r>
          </a:p>
          <a:p>
            <a:pPr lvl="1" defTabSz="914400"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0066CC"/>
                </a:solidFill>
              </a:rPr>
              <a:t>Indri</a:t>
            </a:r>
            <a:r>
              <a:rPr lang="en-US" altLang="en-US" smtClean="0">
                <a:solidFill>
                  <a:srgbClr val="0070C0"/>
                </a:solidFill>
              </a:rPr>
              <a:t>BuildIndex</a:t>
            </a:r>
            <a:r>
              <a:rPr lang="en-US" altLang="en-US" smtClean="0"/>
              <a:t> &lt;parameter_file&gt;</a:t>
            </a:r>
          </a:p>
          <a:p>
            <a:pPr defTabSz="914400" eaLnBrk="1" hangingPunct="1">
              <a:lnSpc>
                <a:spcPct val="90000"/>
              </a:lnSpc>
            </a:pPr>
            <a:r>
              <a:rPr lang="en-US" altLang="en-US" smtClean="0"/>
              <a:t>Parameter file includes options for</a:t>
            </a:r>
          </a:p>
          <a:p>
            <a:pPr lvl="1" defTabSz="914400" eaLnBrk="1" hangingPunct="1">
              <a:lnSpc>
                <a:spcPct val="90000"/>
              </a:lnSpc>
            </a:pPr>
            <a:r>
              <a:rPr lang="en-US" altLang="en-US" smtClean="0"/>
              <a:t>Where to find your data files</a:t>
            </a:r>
          </a:p>
          <a:p>
            <a:pPr lvl="1" defTabSz="914400" eaLnBrk="1" hangingPunct="1">
              <a:lnSpc>
                <a:spcPct val="90000"/>
              </a:lnSpc>
            </a:pPr>
            <a:r>
              <a:rPr lang="en-US" altLang="en-US" smtClean="0"/>
              <a:t>Where to place the index</a:t>
            </a:r>
          </a:p>
          <a:p>
            <a:pPr lvl="1" defTabSz="914400" eaLnBrk="1" hangingPunct="1">
              <a:lnSpc>
                <a:spcPct val="90000"/>
              </a:lnSpc>
            </a:pPr>
            <a:r>
              <a:rPr lang="en-US" altLang="en-US" smtClean="0"/>
              <a:t>How much memory to use</a:t>
            </a:r>
          </a:p>
          <a:p>
            <a:pPr lvl="1" defTabSz="914400" eaLnBrk="1" hangingPunct="1">
              <a:lnSpc>
                <a:spcPct val="90000"/>
              </a:lnSpc>
            </a:pPr>
            <a:r>
              <a:rPr lang="en-US" altLang="en-US" smtClean="0"/>
              <a:t>Stopword, stemming, fields</a:t>
            </a:r>
          </a:p>
          <a:p>
            <a:pPr lvl="1" defTabSz="914400" eaLnBrk="1" hangingPunct="1">
              <a:lnSpc>
                <a:spcPct val="90000"/>
              </a:lnSpc>
            </a:pPr>
            <a:r>
              <a:rPr lang="en-US" altLang="en-US" smtClean="0"/>
              <a:t>Many other parameters.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2867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 eaLnBrk="1" hangingPunct="1"/>
            <a:r>
              <a:rPr lang="en-US" altLang="en-US" smtClean="0"/>
              <a:t>Indexing – Parameters</a:t>
            </a:r>
          </a:p>
        </p:txBody>
      </p:sp>
      <p:sp>
        <p:nvSpPr>
          <p:cNvPr id="21507" name="Shape 2867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defTabSz="914400" eaLnBrk="1" hangingPunct="1"/>
            <a:r>
              <a:rPr lang="en-US" altLang="en-US" smtClean="0"/>
              <a:t>Standard parameter file specification an XML document:</a:t>
            </a:r>
          </a:p>
          <a:p>
            <a:pPr lvl="1" defTabSz="91440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Courier New" pitchFamily="49" charset="0"/>
              </a:rPr>
              <a:t>		&lt;parameters&gt;</a:t>
            </a:r>
          </a:p>
          <a:p>
            <a:pPr defTabSz="91440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Courier New" pitchFamily="49" charset="0"/>
              </a:rPr>
              <a:t>		  &lt;option&gt;&lt;/option&gt;</a:t>
            </a:r>
          </a:p>
          <a:p>
            <a:pPr defTabSz="91440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Courier New" pitchFamily="49" charset="0"/>
              </a:rPr>
              <a:t>		  &lt;option&gt;&lt;/option&gt;</a:t>
            </a:r>
          </a:p>
          <a:p>
            <a:pPr defTabSz="91440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Courier New" pitchFamily="49" charset="0"/>
              </a:rPr>
              <a:t>			…</a:t>
            </a:r>
          </a:p>
          <a:p>
            <a:pPr defTabSz="91440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Courier New" pitchFamily="49" charset="0"/>
              </a:rPr>
              <a:t>		  &lt;option&gt;&lt;/option&gt;</a:t>
            </a:r>
          </a:p>
          <a:p>
            <a:pPr defTabSz="91440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Courier New" pitchFamily="49" charset="0"/>
              </a:rPr>
              <a:t>		&lt;/parameters&gt;</a:t>
            </a:r>
          </a:p>
          <a:p>
            <a:pPr defTabSz="914400" eaLnBrk="1" hangingPunct="1">
              <a:buFont typeface="Wingdings" pitchFamily="2" charset="2"/>
              <a:buNone/>
            </a:pPr>
            <a:endParaRPr lang="en-US" altLang="en-US" sz="2400" smtClean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0" y="76200"/>
            <a:ext cx="7200900" cy="533400"/>
          </a:xfrm>
        </p:spPr>
        <p:txBody>
          <a:bodyPr>
            <a:normAutofit fontScale="90000"/>
          </a:bodyPr>
          <a:lstStyle/>
          <a:p>
            <a:r>
              <a:rPr lang="en-US" smtClean="0"/>
              <a:t>BIM Exercise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0" y="1289654"/>
            <a:ext cx="4393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q</a:t>
            </a:r>
            <a:r>
              <a:rPr lang="en-US" sz="2400" dirty="0" smtClean="0">
                <a:solidFill>
                  <a:srgbClr val="FF0000"/>
                </a:solidFill>
              </a:rPr>
              <a:t>=“ football cricket hockey team”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94713"/>
              </p:ext>
            </p:extLst>
          </p:nvPr>
        </p:nvGraphicFramePr>
        <p:xfrm>
          <a:off x="76200" y="2286000"/>
          <a:ext cx="328720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515"/>
                <a:gridCol w="1021080"/>
                <a:gridCol w="546418"/>
                <a:gridCol w="5241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rgbClr val="FFFF00"/>
                          </a:solidFill>
                        </a:rPr>
                        <a:t>football</a:t>
                      </a:r>
                      <a:endParaRPr lang="en-US" sz="1400" b="1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Document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R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NR</a:t>
                      </a:r>
                      <a:endParaRPr 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smtClean="0"/>
                        <a:t>Term present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x</a:t>
                      </a:r>
                      <a:r>
                        <a:rPr lang="en-US" sz="1400" baseline="-25000" smtClean="0"/>
                        <a:t> i</a:t>
                      </a:r>
                      <a:r>
                        <a:rPr lang="en-US" sz="1400" baseline="0" smtClean="0"/>
                        <a:t> = 1</a:t>
                      </a:r>
                      <a:endParaRPr lang="en-US" sz="1400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0.67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0.5</a:t>
                      </a:r>
                      <a:endParaRPr 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smtClean="0"/>
                        <a:t>Term absent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x</a:t>
                      </a:r>
                      <a:r>
                        <a:rPr lang="en-US" sz="1400" baseline="-25000" smtClean="0"/>
                        <a:t> i</a:t>
                      </a:r>
                      <a:r>
                        <a:rPr lang="en-US" sz="1400" baseline="0" smtClean="0"/>
                        <a:t> = 0</a:t>
                      </a:r>
                      <a:endParaRPr lang="en-US" sz="1400" baseline="300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0.33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0.5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7107099"/>
              </p:ext>
            </p:extLst>
          </p:nvPr>
        </p:nvGraphicFramePr>
        <p:xfrm>
          <a:off x="76200" y="3429000"/>
          <a:ext cx="328720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515"/>
                <a:gridCol w="1021080"/>
                <a:gridCol w="546418"/>
                <a:gridCol w="5241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rgbClr val="FFFF00"/>
                          </a:solidFill>
                        </a:rPr>
                        <a:t>cricket</a:t>
                      </a:r>
                      <a:endParaRPr lang="en-US" sz="140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Document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R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NR</a:t>
                      </a:r>
                      <a:endParaRPr 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smtClean="0"/>
                        <a:t>Term present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x</a:t>
                      </a:r>
                      <a:r>
                        <a:rPr lang="en-US" sz="1400" baseline="-25000" smtClean="0"/>
                        <a:t> i</a:t>
                      </a:r>
                      <a:r>
                        <a:rPr lang="en-US" sz="1400" baseline="0" smtClean="0"/>
                        <a:t> = 1</a:t>
                      </a:r>
                      <a:endParaRPr lang="en-US" sz="1400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0.33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0.5</a:t>
                      </a:r>
                      <a:endParaRPr 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smtClean="0"/>
                        <a:t>Term absent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x</a:t>
                      </a:r>
                      <a:r>
                        <a:rPr lang="en-US" sz="1400" baseline="-25000" smtClean="0"/>
                        <a:t> i</a:t>
                      </a:r>
                      <a:r>
                        <a:rPr lang="en-US" sz="1400" baseline="0" smtClean="0"/>
                        <a:t> = 0</a:t>
                      </a:r>
                      <a:endParaRPr lang="en-US" sz="1400" baseline="300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0.5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486400" y="228600"/>
          <a:ext cx="2928494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1116"/>
                <a:gridCol w="902018"/>
                <a:gridCol w="497205"/>
                <a:gridCol w="4781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FF00"/>
                          </a:solidFill>
                        </a:rPr>
                        <a:t>a query term</a:t>
                      </a:r>
                      <a:endParaRPr 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Document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R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NR</a:t>
                      </a:r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Term present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x</a:t>
                      </a:r>
                      <a:r>
                        <a:rPr lang="en-US" sz="1200" baseline="-25000" smtClean="0"/>
                        <a:t> i</a:t>
                      </a:r>
                      <a:r>
                        <a:rPr lang="en-US" sz="1200" baseline="0" smtClean="0"/>
                        <a:t> = 1</a:t>
                      </a:r>
                      <a:endParaRPr lang="en-US" sz="1200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p</a:t>
                      </a:r>
                      <a:r>
                        <a:rPr lang="en-US" sz="1200" baseline="-25000" smtClean="0"/>
                        <a:t>i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s</a:t>
                      </a:r>
                      <a:r>
                        <a:rPr lang="en-US" sz="1200" baseline="-25000" smtClean="0"/>
                        <a:t>i</a:t>
                      </a:r>
                      <a:r>
                        <a:rPr lang="en-US" sz="1200" smtClean="0"/>
                        <a:t> </a:t>
                      </a:r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smtClean="0"/>
                        <a:t>Term absent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x</a:t>
                      </a:r>
                      <a:r>
                        <a:rPr lang="en-US" sz="1200" baseline="-25000" dirty="0" smtClean="0"/>
                        <a:t> </a:t>
                      </a:r>
                      <a:r>
                        <a:rPr lang="en-US" sz="1200" baseline="-25000" dirty="0" err="1" smtClean="0"/>
                        <a:t>i</a:t>
                      </a:r>
                      <a:r>
                        <a:rPr lang="en-US" sz="1200" baseline="0" dirty="0" smtClean="0"/>
                        <a:t> = 0</a:t>
                      </a:r>
                      <a:endParaRPr lang="en-US" sz="12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/>
                        <a:t>1 - p</a:t>
                      </a:r>
                      <a:r>
                        <a:rPr lang="en-US" sz="1200" baseline="-25000" smtClean="0"/>
                        <a:t>i</a:t>
                      </a:r>
                      <a:endParaRPr lang="en-US" sz="12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/>
                        <a:t>1 - s</a:t>
                      </a:r>
                      <a:r>
                        <a:rPr lang="en-US" sz="1200" baseline="-25000" smtClean="0"/>
                        <a:t>i</a:t>
                      </a:r>
                      <a:endParaRPr lang="en-US" sz="120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1847850"/>
            <a:ext cx="28194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2554125"/>
              </p:ext>
            </p:extLst>
          </p:nvPr>
        </p:nvGraphicFramePr>
        <p:xfrm>
          <a:off x="76200" y="4572000"/>
          <a:ext cx="328720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515"/>
                <a:gridCol w="1021080"/>
                <a:gridCol w="546418"/>
                <a:gridCol w="5241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rgbClr val="FFFF00"/>
                          </a:solidFill>
                        </a:rPr>
                        <a:t>hockey</a:t>
                      </a:r>
                      <a:endParaRPr lang="en-US" sz="140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Document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R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NR</a:t>
                      </a:r>
                      <a:endParaRPr 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smtClean="0"/>
                        <a:t>Term present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x</a:t>
                      </a:r>
                      <a:r>
                        <a:rPr lang="en-US" sz="1400" baseline="-25000" smtClean="0"/>
                        <a:t> i</a:t>
                      </a:r>
                      <a:r>
                        <a:rPr lang="en-US" sz="1400" baseline="0" smtClean="0"/>
                        <a:t> = 1</a:t>
                      </a:r>
                      <a:endParaRPr lang="en-US" sz="1400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0.33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0.5</a:t>
                      </a:r>
                      <a:endParaRPr 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smtClean="0"/>
                        <a:t>Term absent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x</a:t>
                      </a:r>
                      <a:r>
                        <a:rPr lang="en-US" sz="1400" baseline="-25000" smtClean="0"/>
                        <a:t> i</a:t>
                      </a:r>
                      <a:r>
                        <a:rPr lang="en-US" sz="1400" baseline="0" smtClean="0"/>
                        <a:t> = 0</a:t>
                      </a:r>
                      <a:endParaRPr lang="en-US" sz="1400" baseline="300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0.5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2853620"/>
              </p:ext>
            </p:extLst>
          </p:nvPr>
        </p:nvGraphicFramePr>
        <p:xfrm>
          <a:off x="76200" y="5715000"/>
          <a:ext cx="328720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515"/>
                <a:gridCol w="1021080"/>
                <a:gridCol w="546418"/>
                <a:gridCol w="5241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rgbClr val="FFFF00"/>
                          </a:solidFill>
                        </a:rPr>
                        <a:t>team</a:t>
                      </a:r>
                      <a:endParaRPr lang="en-US" sz="140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Document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R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NR</a:t>
                      </a:r>
                      <a:endParaRPr 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smtClean="0"/>
                        <a:t>Term present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x</a:t>
                      </a:r>
                      <a:r>
                        <a:rPr lang="en-US" sz="1400" baseline="-25000" smtClean="0"/>
                        <a:t> i</a:t>
                      </a:r>
                      <a:r>
                        <a:rPr lang="en-US" sz="1400" baseline="0" smtClean="0"/>
                        <a:t> = 1</a:t>
                      </a:r>
                      <a:endParaRPr lang="en-US" sz="1400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0.67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0.5</a:t>
                      </a:r>
                      <a:endParaRPr 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smtClean="0"/>
                        <a:t>Term absent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x</a:t>
                      </a:r>
                      <a:r>
                        <a:rPr lang="en-US" sz="1400" baseline="-25000" smtClean="0"/>
                        <a:t> i</a:t>
                      </a:r>
                      <a:r>
                        <a:rPr lang="en-US" sz="1400" baseline="0" smtClean="0"/>
                        <a:t> = 0</a:t>
                      </a:r>
                      <a:endParaRPr lang="en-US" sz="1400" baseline="300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0.33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0.5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0" y="609600"/>
            <a:ext cx="405531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4814002"/>
              </p:ext>
            </p:extLst>
          </p:nvPr>
        </p:nvGraphicFramePr>
        <p:xfrm>
          <a:off x="3505200" y="3124200"/>
          <a:ext cx="5592974" cy="23622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611204"/>
                <a:gridCol w="2432431"/>
                <a:gridCol w="1569784"/>
                <a:gridCol w="267402"/>
                <a:gridCol w="712153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RSV1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football cricket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f</a:t>
                      </a:r>
                      <a:r>
                        <a:rPr lang="en-US" sz="1600" u="none" strike="noStrike" smtClean="0"/>
                        <a:t>ootball </a:t>
                      </a:r>
                      <a:r>
                        <a:rPr lang="en-US" sz="1600" u="none" strike="noStrike"/>
                        <a:t>+ </a:t>
                      </a:r>
                      <a:r>
                        <a:rPr lang="en-US" sz="1600" u="none" strike="noStrike" smtClean="0"/>
                        <a:t>cricket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=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RSV2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cricket termite grasshopper</a:t>
                      </a:r>
                      <a:endParaRPr lang="en-US" sz="1600" b="0" i="0" u="none" strike="noStrike">
                        <a:solidFill>
                          <a:srgbClr val="7F7F7F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c</a:t>
                      </a:r>
                      <a:r>
                        <a:rPr lang="en-US" sz="1600" u="none" strike="noStrike" dirty="0" smtClean="0"/>
                        <a:t>ricket </a:t>
                      </a:r>
                      <a:r>
                        <a:rPr lang="en-US" sz="1600" u="none" strike="noStrike" dirty="0"/>
                        <a:t>+ </a:t>
                      </a:r>
                      <a:r>
                        <a:rPr lang="en-US" sz="1600" u="none" strike="noStrike" dirty="0" smtClean="0"/>
                        <a:t>termite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=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-</a:t>
                      </a:r>
                      <a:r>
                        <a:rPr lang="en-US" sz="1600" u="none" strike="noStrike" smtClean="0"/>
                        <a:t>0.602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RSV3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football football team hockey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f</a:t>
                      </a:r>
                      <a:r>
                        <a:rPr lang="en-US" sz="1600" u="none" strike="noStrike" smtClean="0"/>
                        <a:t>ootball </a:t>
                      </a:r>
                      <a:r>
                        <a:rPr lang="en-US" sz="1600" u="none" strike="noStrike"/>
                        <a:t>+ </a:t>
                      </a:r>
                      <a:r>
                        <a:rPr lang="en-US" sz="1600" u="none" strike="noStrike" smtClean="0"/>
                        <a:t>hockey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=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RSV4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termite </a:t>
                      </a:r>
                      <a:r>
                        <a:rPr lang="en-US" sz="1600" u="none" strike="noStrike" smtClean="0"/>
                        <a:t>team</a:t>
                      </a:r>
                      <a:r>
                        <a:rPr lang="en-US" sz="1600" u="none" strike="noStrike" baseline="0" smtClean="0"/>
                        <a:t> </a:t>
                      </a:r>
                      <a:r>
                        <a:rPr lang="en-US" sz="1600" u="none" strike="noStrike" smtClean="0"/>
                        <a:t>goal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smtClean="0"/>
                        <a:t>termite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=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-</a:t>
                      </a:r>
                      <a:r>
                        <a:rPr lang="en-US" sz="1600" u="none" strike="noStrike" smtClean="0"/>
                        <a:t>0.301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RSV5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obama footbal and hockey team</a:t>
                      </a:r>
                      <a:endParaRPr lang="en-US" sz="1600" b="0" i="0" u="none" strike="noStrike">
                        <a:solidFill>
                          <a:srgbClr val="7F7F7F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smtClean="0"/>
                        <a:t>football </a:t>
                      </a:r>
                      <a:r>
                        <a:rPr lang="en-US" sz="1600" u="none" strike="noStrike"/>
                        <a:t>+ </a:t>
                      </a:r>
                      <a:r>
                        <a:rPr lang="en-US" sz="1600" u="none" strike="noStrike" smtClean="0"/>
                        <a:t>hockey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=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495800" y="2514600"/>
            <a:ext cx="2028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Laplace Smoothing</a:t>
            </a:r>
            <a:endParaRPr lang="id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84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3686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 eaLnBrk="1" hangingPunct="1"/>
            <a:r>
              <a:rPr lang="en-US" altLang="en-US" smtClean="0"/>
              <a:t>Retrieval</a:t>
            </a:r>
          </a:p>
        </p:txBody>
      </p:sp>
      <p:sp>
        <p:nvSpPr>
          <p:cNvPr id="28675" name="Shape 3686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4400" eaLnBrk="1" hangingPunct="1"/>
            <a:r>
              <a:rPr lang="en-US" altLang="en-US" smtClean="0"/>
              <a:t>Parameters</a:t>
            </a:r>
          </a:p>
          <a:p>
            <a:pPr defTabSz="914400" eaLnBrk="1" hangingPunct="1"/>
            <a:r>
              <a:rPr lang="en-US" altLang="en-US" smtClean="0"/>
              <a:t>Query Formatting</a:t>
            </a:r>
          </a:p>
          <a:p>
            <a:pPr defTabSz="914400" eaLnBrk="1" hangingPunct="1"/>
            <a:r>
              <a:rPr lang="en-US" altLang="en-US" smtClean="0"/>
              <a:t>Interpreting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3788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 eaLnBrk="1" hangingPunct="1"/>
            <a:r>
              <a:rPr lang="en-US" altLang="en-US" smtClean="0"/>
              <a:t>Retrieval - Parameters</a:t>
            </a:r>
          </a:p>
        </p:txBody>
      </p:sp>
      <p:sp>
        <p:nvSpPr>
          <p:cNvPr id="29699" name="Shape 3789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4400" eaLnBrk="1" hangingPunct="1"/>
            <a:r>
              <a:rPr lang="en-US" altLang="en-US" sz="2800" smtClean="0"/>
              <a:t>Basic usage for retrieval:</a:t>
            </a:r>
            <a:endParaRPr lang="en-US" altLang="en-US" smtClean="0"/>
          </a:p>
          <a:p>
            <a:pPr lvl="1" defTabSz="914400" eaLnBrk="1" hangingPunct="1"/>
            <a:r>
              <a:rPr lang="en-US" altLang="en-US" sz="2400" smtClean="0">
                <a:solidFill>
                  <a:srgbClr val="0066CC"/>
                </a:solidFill>
                <a:latin typeface="Courier New" pitchFamily="49" charset="0"/>
              </a:rPr>
              <a:t>IndriRunQuery</a:t>
            </a:r>
            <a:r>
              <a:rPr lang="en-US" altLang="en-US" sz="2400" smtClean="0">
                <a:latin typeface="Courier New" pitchFamily="49" charset="0"/>
              </a:rPr>
              <a:t>/RetEval &lt;parameter_file&gt;</a:t>
            </a:r>
          </a:p>
          <a:p>
            <a:pPr defTabSz="914400" eaLnBrk="1" hangingPunct="1"/>
            <a:r>
              <a:rPr lang="en-US" altLang="en-US" sz="2800" smtClean="0"/>
              <a:t>Parameter file includes options for</a:t>
            </a:r>
          </a:p>
          <a:p>
            <a:pPr lvl="1" defTabSz="914400" eaLnBrk="1" hangingPunct="1"/>
            <a:r>
              <a:rPr lang="en-US" altLang="en-US" sz="2400" smtClean="0"/>
              <a:t>Where to find the index</a:t>
            </a:r>
          </a:p>
          <a:p>
            <a:pPr lvl="1" defTabSz="914400" eaLnBrk="1" hangingPunct="1"/>
            <a:r>
              <a:rPr lang="en-US" altLang="en-US" sz="2400" smtClean="0"/>
              <a:t>The query or queries</a:t>
            </a:r>
          </a:p>
          <a:p>
            <a:pPr lvl="1" defTabSz="914400" eaLnBrk="1" hangingPunct="1"/>
            <a:r>
              <a:rPr lang="en-US" altLang="en-US" sz="2400" smtClean="0"/>
              <a:t>How much memory to use</a:t>
            </a:r>
          </a:p>
          <a:p>
            <a:pPr lvl="1" defTabSz="914400" eaLnBrk="1" hangingPunct="1"/>
            <a:r>
              <a:rPr lang="en-US" altLang="en-US" sz="2400" smtClean="0"/>
              <a:t>Formatting options</a:t>
            </a:r>
          </a:p>
          <a:p>
            <a:pPr lvl="1" defTabSz="914400" eaLnBrk="1" hangingPunct="1"/>
            <a:r>
              <a:rPr lang="en-US" altLang="en-US" sz="2400" smtClean="0"/>
              <a:t>Many other parameters.</a:t>
            </a:r>
          </a:p>
          <a:p>
            <a:pPr defTabSz="914400" eaLnBrk="1" hangingPunct="1"/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3891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 eaLnBrk="1" hangingPunct="1"/>
            <a:r>
              <a:rPr lang="en-US" altLang="en-US" smtClean="0"/>
              <a:t>Retrieval - Parameters</a:t>
            </a:r>
          </a:p>
        </p:txBody>
      </p:sp>
      <p:sp>
        <p:nvSpPr>
          <p:cNvPr id="30723" name="Shape 3891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 defTabSz="914400" eaLnBrk="1" hangingPunct="1"/>
            <a:r>
              <a:rPr lang="en-US" altLang="en-US" smtClean="0"/>
              <a:t>Just as with indexing:</a:t>
            </a:r>
          </a:p>
          <a:p>
            <a:pPr lvl="1" defTabSz="914400" eaLnBrk="1" hangingPunct="1"/>
            <a:r>
              <a:rPr lang="en-US" altLang="en-US" smtClean="0"/>
              <a:t>A well-formed XML document with options, wrapped by &lt;parameters&gt; tags:</a:t>
            </a:r>
          </a:p>
          <a:p>
            <a:pPr lvl="1" defTabSz="91440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Courier New" pitchFamily="49" charset="0"/>
              </a:rPr>
              <a:t>		&lt;parameters&gt;</a:t>
            </a:r>
          </a:p>
          <a:p>
            <a:pPr defTabSz="91440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Courier New" pitchFamily="49" charset="0"/>
              </a:rPr>
              <a:t>		  &lt;options&gt;&lt;/options&gt;</a:t>
            </a:r>
          </a:p>
          <a:p>
            <a:pPr defTabSz="91440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Courier New" pitchFamily="49" charset="0"/>
              </a:rPr>
              <a:t>		  &lt;options&gt;&lt;/options&gt;</a:t>
            </a:r>
          </a:p>
          <a:p>
            <a:pPr defTabSz="91440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Courier New" pitchFamily="49" charset="0"/>
              </a:rPr>
              <a:t>			…</a:t>
            </a:r>
          </a:p>
          <a:p>
            <a:pPr defTabSz="91440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Courier New" pitchFamily="49" charset="0"/>
              </a:rPr>
              <a:t>		  &lt;options&gt;&lt;/options&gt;</a:t>
            </a:r>
          </a:p>
          <a:p>
            <a:pPr defTabSz="91440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Courier New" pitchFamily="49" charset="0"/>
              </a:rPr>
              <a:t>		&lt;/parameters&gt;</a:t>
            </a:r>
          </a:p>
          <a:p>
            <a:pPr defTabSz="914400" eaLnBrk="1" hangingPunct="1"/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hape 50177"/>
          <p:cNvSpPr>
            <a:spLocks noGrp="1" noChangeArrowheads="1"/>
          </p:cNvSpPr>
          <p:nvPr>
            <p:ph type="title"/>
          </p:nvPr>
        </p:nvSpPr>
        <p:spPr>
          <a:xfrm>
            <a:off x="970360" y="304800"/>
            <a:ext cx="7200900" cy="1066800"/>
          </a:xfrm>
          <a:noFill/>
        </p:spPr>
        <p:txBody>
          <a:bodyPr/>
          <a:lstStyle/>
          <a:p>
            <a:pPr marL="0" indent="0" defTabSz="914400" eaLnBrk="1" hangingPunct="1"/>
            <a:r>
              <a:rPr lang="en-US" altLang="en-US" smtClean="0"/>
              <a:t>Retrieval – Interpreting Results</a:t>
            </a:r>
          </a:p>
        </p:txBody>
      </p:sp>
      <p:sp>
        <p:nvSpPr>
          <p:cNvPr id="41987" name="Shape 50178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0066CC"/>
                </a:solidFill>
              </a:rPr>
              <a:t>The default output from </a:t>
            </a:r>
            <a:r>
              <a:rPr lang="en-US" altLang="en-US" sz="2800" smtClean="0">
                <a:solidFill>
                  <a:srgbClr val="0066CC"/>
                </a:solidFill>
                <a:latin typeface="Courier New" pitchFamily="49" charset="0"/>
              </a:rPr>
              <a:t>IndriRunQuery</a:t>
            </a:r>
            <a:r>
              <a:rPr lang="en-US" altLang="en-US" sz="2800" smtClean="0">
                <a:solidFill>
                  <a:srgbClr val="0066CC"/>
                </a:solidFill>
              </a:rPr>
              <a:t> will return a list of results, 1 result per line, with 4 columns:</a:t>
            </a:r>
            <a:endParaRPr lang="en-US" altLang="en-US" smtClean="0"/>
          </a:p>
          <a:p>
            <a:pPr lvl="1" defTabSz="914400" eaLnBrk="1" hangingPunct="1">
              <a:lnSpc>
                <a:spcPct val="90000"/>
              </a:lnSpc>
            </a:pPr>
            <a:r>
              <a:rPr lang="en-US" altLang="en-US" sz="2000" b="1" smtClean="0">
                <a:solidFill>
                  <a:srgbClr val="0066CC"/>
                </a:solidFill>
                <a:latin typeface="Courier New" pitchFamily="49" charset="0"/>
              </a:rPr>
              <a:t>&lt;score&gt;</a:t>
            </a:r>
            <a:r>
              <a:rPr lang="en-US" altLang="en-US" sz="2400" smtClean="0">
                <a:solidFill>
                  <a:srgbClr val="0066CC"/>
                </a:solidFill>
              </a:rPr>
              <a:t>: the score of the returned document. An Indri query will always return a negative value for a result.</a:t>
            </a:r>
          </a:p>
          <a:p>
            <a:pPr lvl="1" defTabSz="914400" eaLnBrk="1" hangingPunct="1">
              <a:lnSpc>
                <a:spcPct val="90000"/>
              </a:lnSpc>
            </a:pPr>
            <a:r>
              <a:rPr lang="en-US" altLang="en-US" sz="2000" b="1" smtClean="0">
                <a:solidFill>
                  <a:srgbClr val="0066CC"/>
                </a:solidFill>
                <a:latin typeface="Courier New" pitchFamily="49" charset="0"/>
              </a:rPr>
              <a:t>&lt;docID&gt;</a:t>
            </a:r>
            <a:r>
              <a:rPr lang="en-US" altLang="en-US" sz="2400" smtClean="0">
                <a:solidFill>
                  <a:srgbClr val="0066CC"/>
                </a:solidFill>
              </a:rPr>
              <a:t>: the document ID</a:t>
            </a:r>
          </a:p>
          <a:p>
            <a:pPr lvl="1" defTabSz="914400" eaLnBrk="1" hangingPunct="1">
              <a:lnSpc>
                <a:spcPct val="90000"/>
              </a:lnSpc>
            </a:pPr>
            <a:r>
              <a:rPr lang="en-US" altLang="en-US" sz="2000" b="1" smtClean="0">
                <a:solidFill>
                  <a:srgbClr val="0066CC"/>
                </a:solidFill>
                <a:latin typeface="Courier New" pitchFamily="49" charset="0"/>
              </a:rPr>
              <a:t>&lt;extent_begin&gt;</a:t>
            </a:r>
            <a:r>
              <a:rPr lang="en-US" altLang="en-US" sz="2400" smtClean="0">
                <a:solidFill>
                  <a:srgbClr val="0066CC"/>
                </a:solidFill>
              </a:rPr>
              <a:t>: the starting token number of the extent that was retrieved</a:t>
            </a:r>
          </a:p>
          <a:p>
            <a:pPr lvl="1" defTabSz="914400" eaLnBrk="1" hangingPunct="1">
              <a:lnSpc>
                <a:spcPct val="90000"/>
              </a:lnSpc>
            </a:pPr>
            <a:r>
              <a:rPr lang="en-US" altLang="en-US" sz="2000" b="1" smtClean="0">
                <a:solidFill>
                  <a:srgbClr val="0066CC"/>
                </a:solidFill>
                <a:latin typeface="Courier New" pitchFamily="49" charset="0"/>
              </a:rPr>
              <a:t>&lt;extent_end&gt;</a:t>
            </a:r>
            <a:r>
              <a:rPr lang="en-US" altLang="en-US" sz="2400" smtClean="0">
                <a:solidFill>
                  <a:srgbClr val="0066CC"/>
                </a:solidFill>
              </a:rPr>
              <a:t>: the ending token number of the extent that was retrieved</a:t>
            </a:r>
          </a:p>
          <a:p>
            <a:pPr defTabSz="914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smtClean="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hape 5120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 eaLnBrk="1" hangingPunct="1"/>
            <a:r>
              <a:rPr lang="en-US" altLang="en-US" smtClean="0"/>
              <a:t>Retrieval – Interpreting Results</a:t>
            </a:r>
          </a:p>
        </p:txBody>
      </p:sp>
      <p:sp>
        <p:nvSpPr>
          <p:cNvPr id="43011" name="Shape 5120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defTabSz="914400" eaLnBrk="1" hangingPunct="1"/>
            <a:r>
              <a:rPr lang="en-US" altLang="en-US" smtClean="0">
                <a:solidFill>
                  <a:srgbClr val="0066CC"/>
                </a:solidFill>
              </a:rPr>
              <a:t>When executing </a:t>
            </a:r>
            <a:r>
              <a:rPr lang="en-US" altLang="en-US" smtClean="0">
                <a:solidFill>
                  <a:srgbClr val="0066CC"/>
                </a:solidFill>
                <a:latin typeface="Courier New" pitchFamily="49" charset="0"/>
              </a:rPr>
              <a:t>IndriRunQuery</a:t>
            </a:r>
            <a:r>
              <a:rPr lang="en-US" altLang="en-US" smtClean="0">
                <a:solidFill>
                  <a:srgbClr val="0066CC"/>
                </a:solidFill>
              </a:rPr>
              <a:t> with the default formatting options, the output will look something like:</a:t>
            </a:r>
            <a:endParaRPr lang="en-US" altLang="en-US" smtClean="0"/>
          </a:p>
          <a:p>
            <a:pPr defTabSz="914400" eaLnBrk="1" hangingPunct="1">
              <a:buFont typeface="Wingdings" pitchFamily="2" charset="2"/>
              <a:buNone/>
            </a:pPr>
            <a:endParaRPr lang="en-US" altLang="en-US" sz="2000" smtClean="0">
              <a:solidFill>
                <a:srgbClr val="0066CC"/>
              </a:solidFill>
              <a:latin typeface="Courier New" pitchFamily="49" charset="0"/>
            </a:endParaRPr>
          </a:p>
          <a:p>
            <a:pPr defTabSz="914400" eaLnBrk="1" hangingPunct="1">
              <a:buFont typeface="Wingdings" pitchFamily="2" charset="2"/>
              <a:buNone/>
            </a:pPr>
            <a:r>
              <a:rPr lang="en-US" altLang="en-US" sz="2400" b="1" smtClean="0">
                <a:solidFill>
                  <a:srgbClr val="0066CC"/>
                </a:solidFill>
                <a:latin typeface="Courier New" pitchFamily="49" charset="0"/>
              </a:rPr>
              <a:t>&lt;score&gt; &lt;DocID&gt; &lt;extent_begin&gt; &lt;extent_end&gt;</a:t>
            </a:r>
          </a:p>
          <a:p>
            <a:pPr defTabSz="914400" eaLnBrk="1" hangingPunct="1">
              <a:buFont typeface="Wingdings" pitchFamily="2" charset="2"/>
              <a:buNone/>
            </a:pPr>
            <a:r>
              <a:rPr lang="en-US" altLang="en-US" sz="2000" b="1" smtClean="0">
                <a:solidFill>
                  <a:srgbClr val="0066CC"/>
                </a:solidFill>
                <a:latin typeface="Courier New" pitchFamily="49" charset="0"/>
              </a:rPr>
              <a:t>-4.83646 AP890101-0001 0 485</a:t>
            </a:r>
          </a:p>
          <a:p>
            <a:pPr defTabSz="91440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2000" b="1" smtClean="0">
                <a:solidFill>
                  <a:srgbClr val="0066CC"/>
                </a:solidFill>
                <a:latin typeface="Courier New" pitchFamily="49" charset="0"/>
              </a:rPr>
              <a:t>-7.06236 AP890101-0015</a:t>
            </a:r>
            <a:r>
              <a:rPr lang="en-US" altLang="en-US" sz="2800" b="1" smtClean="0">
                <a:solidFill>
                  <a:srgbClr val="0066CC"/>
                </a:solidFill>
                <a:latin typeface="Courier New" pitchFamily="49" charset="0"/>
              </a:rPr>
              <a:t> </a:t>
            </a:r>
            <a:r>
              <a:rPr lang="en-US" altLang="en-US" sz="2000" b="1" smtClean="0">
                <a:solidFill>
                  <a:srgbClr val="0066CC"/>
                </a:solidFill>
                <a:latin typeface="Courier New" pitchFamily="49" charset="0"/>
              </a:rPr>
              <a:t>0 385</a:t>
            </a:r>
          </a:p>
          <a:p>
            <a:pPr defTabSz="914400" eaLnBrk="1" hangingPunct="1">
              <a:buFont typeface="Wingdings" pitchFamily="2" charset="2"/>
              <a:buNone/>
            </a:pPr>
            <a:r>
              <a:rPr lang="en-US" altLang="en-US" smtClean="0"/>
              <a:t> </a:t>
            </a:r>
          </a:p>
          <a:p>
            <a:pPr defTabSz="914400" eaLnBrk="1" hangingPunct="1">
              <a:buFont typeface="Wingdings" pitchFamily="2" charset="2"/>
              <a:buNone/>
            </a:pPr>
            <a:endParaRPr lang="en-US" altLang="en-US" smtClean="0"/>
          </a:p>
          <a:p>
            <a:pPr defTabSz="914400" eaLnBrk="1" hangingPunct="1">
              <a:buFont typeface="Wingdings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70360" y="304800"/>
            <a:ext cx="7200900" cy="838200"/>
          </a:xfrm>
        </p:spPr>
        <p:txBody>
          <a:bodyPr rIns="34290"/>
          <a:lstStyle/>
          <a:p>
            <a:pPr marL="0" indent="0" defTabSz="914400"/>
            <a:r>
              <a:rPr lang="en-US" altLang="en-US" smtClean="0"/>
              <a:t>Indri Query Language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0360" y="1371600"/>
            <a:ext cx="7200899" cy="4572001"/>
          </a:xfrm>
        </p:spPr>
        <p:txBody>
          <a:bodyPr rIns="34290" anchor="ctr">
            <a:normAutofit lnSpcReduction="10000"/>
          </a:bodyPr>
          <a:lstStyle/>
          <a:p>
            <a:pPr marL="698500" indent="-444500" defTabSz="914400"/>
            <a:r>
              <a:rPr lang="en-US" altLang="en-US" sz="2900" smtClean="0"/>
              <a:t>terms</a:t>
            </a:r>
          </a:p>
          <a:p>
            <a:pPr marL="698500" indent="-444500" defTabSz="914400"/>
            <a:r>
              <a:rPr lang="en-US" altLang="en-US" sz="2900" smtClean="0"/>
              <a:t>field restriction / evaluation</a:t>
            </a:r>
          </a:p>
          <a:p>
            <a:pPr marL="698500" indent="-444500" defTabSz="914400"/>
            <a:r>
              <a:rPr lang="en-US" altLang="en-US" sz="2900" smtClean="0"/>
              <a:t>numeric</a:t>
            </a:r>
          </a:p>
          <a:p>
            <a:pPr marL="698500" indent="-444500" defTabSz="914400"/>
            <a:r>
              <a:rPr lang="en-US" altLang="en-US" sz="2900" smtClean="0"/>
              <a:t>combining beliefs</a:t>
            </a:r>
          </a:p>
          <a:p>
            <a:pPr marL="698500" indent="-444500" defTabSz="914400"/>
            <a:r>
              <a:rPr lang="en-US" altLang="en-US" sz="2900" smtClean="0"/>
              <a:t>field / passage retrieval</a:t>
            </a:r>
          </a:p>
          <a:p>
            <a:pPr marL="698500" indent="-444500" defTabSz="914400"/>
            <a:r>
              <a:rPr lang="en-US" altLang="en-US" sz="2900" smtClean="0"/>
              <a:t>filters</a:t>
            </a:r>
          </a:p>
          <a:p>
            <a:pPr marL="698500" indent="-444500" defTabSz="914400"/>
            <a:r>
              <a:rPr lang="en-US" altLang="en-US" sz="2900" smtClean="0"/>
              <a:t>document priors</a:t>
            </a:r>
          </a:p>
          <a:p>
            <a:pPr marL="698500" indent="-444500" defTabSz="914400">
              <a:buFont typeface="Wingdings" pitchFamily="2" charset="2"/>
              <a:buNone/>
            </a:pPr>
            <a:r>
              <a:rPr lang="en-US" altLang="en-US" sz="2000" smtClean="0">
                <a:hlinkClick r:id="rId2"/>
              </a:rPr>
              <a:t>http://www.lemurproject.org/lemur/IndriQueryLanguage.html</a:t>
            </a:r>
            <a:endParaRPr lang="en-US" altLang="en-US" sz="2000" smtClean="0"/>
          </a:p>
          <a:p>
            <a:pPr marL="698500" indent="-444500" defTabSz="914400"/>
            <a:endParaRPr lang="en-US" altLang="en-US" sz="20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70360" y="304800"/>
            <a:ext cx="7200900" cy="609600"/>
          </a:xfrm>
        </p:spPr>
        <p:txBody>
          <a:bodyPr rIns="34290">
            <a:normAutofit fontScale="90000"/>
          </a:bodyPr>
          <a:lstStyle/>
          <a:p>
            <a:pPr marL="0" indent="0" defTabSz="914400"/>
            <a:r>
              <a:rPr lang="en-US" altLang="en-US" smtClean="0"/>
              <a:t>Term Operations</a:t>
            </a:r>
          </a:p>
        </p:txBody>
      </p:sp>
      <p:graphicFrame>
        <p:nvGraphicFramePr>
          <p:cNvPr id="117852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6624217"/>
              </p:ext>
            </p:extLst>
          </p:nvPr>
        </p:nvGraphicFramePr>
        <p:xfrm>
          <a:off x="0" y="1066800"/>
          <a:ext cx="9144000" cy="4792980"/>
        </p:xfrm>
        <a:graphic>
          <a:graphicData uri="http://schemas.openxmlformats.org/drawingml/2006/table">
            <a:tbl>
              <a:tblPr/>
              <a:tblGrid>
                <a:gridCol w="2033837"/>
                <a:gridCol w="3250833"/>
                <a:gridCol w="3859330"/>
              </a:tblGrid>
              <a:tr h="1698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name</a:t>
                      </a:r>
                    </a:p>
                  </a:txBody>
                  <a:tcPr marL="22860" marR="22860" marT="22860" marB="2286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example</a:t>
                      </a:r>
                    </a:p>
                  </a:txBody>
                  <a:tcPr marL="22860" marR="22860" marT="22860" marB="2286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behavior</a:t>
                      </a:r>
                    </a:p>
                  </a:txBody>
                  <a:tcPr marL="22860" marR="22860" marT="22860" marB="2286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2762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term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dog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occurrences of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dog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(Indri will stem and stop)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“term”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“dog”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occurrences of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dog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(Indri will not stem or stop)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ordered window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#od</a:t>
                      </a:r>
                      <a:r>
                        <a:rPr kumimoji="0" lang="en-US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(blue car)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blue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words or less before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car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unordered window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#ud</a:t>
                      </a:r>
                      <a:r>
                        <a:rPr kumimoji="0" lang="en-US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(blue car)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blue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within </a:t>
                      </a:r>
                      <a:r>
                        <a:rPr kumimoji="0" lang="en-US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words of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car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synonym list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#syn(car automobile)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occurrences of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car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or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automobile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weighted synonym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#wsyn(1.0 car 0.5 automobile)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like synonym, but only counts occurrences of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automobile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as 0.5 of an occurrence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any operator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#any:person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all occurrences of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person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field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182563"/>
            <a:ext cx="8777287" cy="1036637"/>
          </a:xfrm>
        </p:spPr>
        <p:txBody>
          <a:bodyPr rIns="34290"/>
          <a:lstStyle/>
          <a:p>
            <a:pPr marL="0" indent="0" defTabSz="914400"/>
            <a:r>
              <a:rPr lang="en-US" altLang="en-US" smtClean="0"/>
              <a:t>Field Restriction/Evaluation</a:t>
            </a:r>
          </a:p>
        </p:txBody>
      </p:sp>
      <p:graphicFrame>
        <p:nvGraphicFramePr>
          <p:cNvPr id="118862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0824970"/>
              </p:ext>
            </p:extLst>
          </p:nvPr>
        </p:nvGraphicFramePr>
        <p:xfrm>
          <a:off x="0" y="1371600"/>
          <a:ext cx="9144000" cy="4229100"/>
        </p:xfrm>
        <a:graphic>
          <a:graphicData uri="http://schemas.openxmlformats.org/drawingml/2006/table">
            <a:tbl>
              <a:tblPr/>
              <a:tblGrid>
                <a:gridCol w="2018021"/>
                <a:gridCol w="3224136"/>
                <a:gridCol w="3901843"/>
              </a:tblGrid>
              <a:tr h="2635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name</a:t>
                      </a:r>
                    </a:p>
                  </a:txBody>
                  <a:tcPr marL="22860" marR="22860" marT="22860" marB="2286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example</a:t>
                      </a:r>
                    </a:p>
                  </a:txBody>
                  <a:tcPr marL="22860" marR="22860" marT="22860" marB="2286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behavior</a:t>
                      </a:r>
                    </a:p>
                  </a:txBody>
                  <a:tcPr marL="22860" marR="22860" marT="22860" marB="2286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44488"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restriction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dog.title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counts only occurrences of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dog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in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title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field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dog.title,header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counts occurrences of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dog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title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or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header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evaluation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dog.(title)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builds belief </a:t>
                      </a: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(dog)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using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title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language model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dog.(title,header)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(dog)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estimated using language model from concatenation of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all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title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and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header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fields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#od1(trevor strohman).person(title)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builds a model from all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title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text for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(#od1(trevor strohman).person)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only counts “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trevor strohman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” occurrences in 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person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fields 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4290"/>
          <a:lstStyle/>
          <a:p>
            <a:pPr marL="0" indent="0" defTabSz="914400"/>
            <a:r>
              <a:rPr lang="en-US" altLang="en-US" smtClean="0"/>
              <a:t>Numeric Operators</a:t>
            </a:r>
          </a:p>
        </p:txBody>
      </p:sp>
      <p:graphicFrame>
        <p:nvGraphicFramePr>
          <p:cNvPr id="11986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72730"/>
              </p:ext>
            </p:extLst>
          </p:nvPr>
        </p:nvGraphicFramePr>
        <p:xfrm>
          <a:off x="0" y="1657350"/>
          <a:ext cx="9144000" cy="2272983"/>
        </p:xfrm>
        <a:graphic>
          <a:graphicData uri="http://schemas.openxmlformats.org/drawingml/2006/table">
            <a:tbl>
              <a:tblPr/>
              <a:tblGrid>
                <a:gridCol w="2033128"/>
                <a:gridCol w="3252665"/>
                <a:gridCol w="3858207"/>
              </a:tblGrid>
              <a:tr h="4746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name</a:t>
                      </a:r>
                    </a:p>
                  </a:txBody>
                  <a:tcPr marL="22860" marR="22860" marT="22860" marB="2286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example</a:t>
                      </a:r>
                    </a:p>
                  </a:txBody>
                  <a:tcPr marL="22860" marR="22860" marT="22860" marB="2286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behavior</a:t>
                      </a:r>
                    </a:p>
                  </a:txBody>
                  <a:tcPr marL="22860" marR="22860" marT="22860" marB="2286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254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less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#less(year 2000)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occurrences of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year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field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 2000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greater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#greater(year 2000)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year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field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 2000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between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#between(year 1990 2000)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1990 &lt; year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field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 2000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equals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#equals(year 2000)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year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field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= 2000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70360" y="304800"/>
            <a:ext cx="7200900" cy="914400"/>
          </a:xfrm>
        </p:spPr>
        <p:txBody>
          <a:bodyPr rIns="34290"/>
          <a:lstStyle/>
          <a:p>
            <a:pPr marL="0" indent="0" defTabSz="914400"/>
            <a:r>
              <a:rPr lang="en-US" altLang="en-US" smtClean="0"/>
              <a:t>Belief Operations</a:t>
            </a:r>
          </a:p>
        </p:txBody>
      </p:sp>
      <p:graphicFrame>
        <p:nvGraphicFramePr>
          <p:cNvPr id="120912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2849704"/>
              </p:ext>
            </p:extLst>
          </p:nvPr>
        </p:nvGraphicFramePr>
        <p:xfrm>
          <a:off x="0" y="1447800"/>
          <a:ext cx="9144000" cy="4400550"/>
        </p:xfrm>
        <a:graphic>
          <a:graphicData uri="http://schemas.openxmlformats.org/drawingml/2006/table">
            <a:tbl>
              <a:tblPr/>
              <a:tblGrid>
                <a:gridCol w="2033127"/>
                <a:gridCol w="3252666"/>
                <a:gridCol w="3858207"/>
              </a:tblGrid>
              <a:tr h="4381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name</a:t>
                      </a:r>
                    </a:p>
                  </a:txBody>
                  <a:tcPr marL="22860" marR="22860" marT="22860" marB="2286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example</a:t>
                      </a:r>
                    </a:p>
                  </a:txBody>
                  <a:tcPr marL="22860" marR="22860" marT="22860" marB="2286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behavior</a:t>
                      </a:r>
                    </a:p>
                  </a:txBody>
                  <a:tcPr marL="22860" marR="22860" marT="22860" marB="2286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5730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combine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#combine(dog train)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 log( </a:t>
                      </a:r>
                      <a:r>
                        <a:rPr kumimoji="0" lang="en-US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(dog)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) +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 log( </a:t>
                      </a:r>
                      <a:r>
                        <a:rPr kumimoji="0" lang="en-US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(train)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weight, wand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#weight(1.0 dog 0.5 train)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0.67 log( </a:t>
                      </a:r>
                      <a:r>
                        <a:rPr kumimoji="0" lang="en-US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(dog)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) 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0.33 log( </a:t>
                      </a:r>
                      <a:r>
                        <a:rPr kumimoji="0" lang="en-US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(train)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wsum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#wsum(1.0 dog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0.5 dog.(title))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log( 0.67 </a:t>
                      </a:r>
                      <a:r>
                        <a:rPr kumimoji="0" lang="en-US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(dog)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0.33 </a:t>
                      </a:r>
                      <a:r>
                        <a:rPr kumimoji="0" lang="en-US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(dog.(title))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not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#not(dog)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log( 1 - </a:t>
                      </a:r>
                      <a:r>
                        <a:rPr kumimoji="0" lang="en-US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(dog)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max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#max(dog train)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returns maximum of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(dog)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and </a:t>
                      </a:r>
                      <a:r>
                        <a:rPr kumimoji="0" lang="en-US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(train)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#or(dog cat)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log(1 - (1 - </a:t>
                      </a:r>
                      <a:r>
                        <a:rPr kumimoji="0" lang="en-US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(dog)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 *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(1 - </a:t>
                      </a:r>
                      <a:r>
                        <a:rPr kumimoji="0" lang="en-US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(cat)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0359" y="304800"/>
            <a:ext cx="7606839" cy="762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Mixture LM: Example and exercise (1)</a:t>
            </a:r>
            <a:endParaRPr 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0360" y="1143000"/>
            <a:ext cx="7200899" cy="4800600"/>
          </a:xfrm>
        </p:spPr>
        <p:txBody>
          <a:bodyPr>
            <a:normAutofit lnSpcReduction="10000"/>
          </a:bodyPr>
          <a:lstStyle/>
          <a:p>
            <a:r>
              <a:rPr lang="en-US"/>
              <a:t>Document collection (2 documents)</a:t>
            </a:r>
          </a:p>
          <a:p>
            <a:pPr lvl="1"/>
            <a:r>
              <a:rPr lang="en-US"/>
              <a:t>d</a:t>
            </a:r>
            <a:r>
              <a:rPr lang="en-US" baseline="-25000"/>
              <a:t>1</a:t>
            </a:r>
            <a:r>
              <a:rPr lang="en-US"/>
              <a:t>: Xerox reports a profit but revenue is down</a:t>
            </a:r>
          </a:p>
          <a:p>
            <a:pPr lvl="1"/>
            <a:r>
              <a:rPr lang="en-US"/>
              <a:t>d</a:t>
            </a:r>
            <a:r>
              <a:rPr lang="en-US" baseline="-25000"/>
              <a:t>2</a:t>
            </a:r>
            <a:r>
              <a:rPr lang="en-US"/>
              <a:t>: Lucent narrows quarter loss but revenue decreases further</a:t>
            </a:r>
          </a:p>
          <a:p>
            <a:r>
              <a:rPr lang="en-US"/>
              <a:t>Model: MLE unigram from documents; </a:t>
            </a:r>
            <a:r>
              <a:rPr lang="en-US" b="1" i="1">
                <a:sym typeface="Symbol" pitchFamily="18" charset="2"/>
              </a:rPr>
              <a:t> = ½ </a:t>
            </a:r>
            <a:endParaRPr lang="en-US" b="1" i="1"/>
          </a:p>
          <a:p>
            <a:r>
              <a:rPr lang="en-US"/>
              <a:t>Query: </a:t>
            </a:r>
            <a:r>
              <a:rPr lang="en-US" b="1" i="1"/>
              <a:t>revenue down</a:t>
            </a:r>
          </a:p>
          <a:p>
            <a:pPr lvl="1"/>
            <a:r>
              <a:rPr lang="en-US"/>
              <a:t>P(Q|d</a:t>
            </a:r>
            <a:r>
              <a:rPr lang="en-US" baseline="-25000"/>
              <a:t>1</a:t>
            </a:r>
            <a:r>
              <a:rPr lang="en-US"/>
              <a:t>) = [(1/8 + 2/16)/2] x [(1/8 + 1/16)/2]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                = 1/8 x 3/32 = 3/256</a:t>
            </a:r>
          </a:p>
          <a:p>
            <a:pPr lvl="1"/>
            <a:r>
              <a:rPr lang="en-US"/>
              <a:t>P(Q|d</a:t>
            </a:r>
            <a:r>
              <a:rPr lang="en-US" baseline="-25000"/>
              <a:t>2</a:t>
            </a:r>
            <a:r>
              <a:rPr lang="en-US"/>
              <a:t>) = [(1/8 + 2/16)/2] x [(0 + 1/16)/2]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                = 1/8 x 1/32 = 1/256</a:t>
            </a:r>
          </a:p>
          <a:p>
            <a:r>
              <a:rPr lang="en-US"/>
              <a:t>Ranking: d</a:t>
            </a:r>
            <a:r>
              <a:rPr lang="en-US" baseline="-25000"/>
              <a:t>1</a:t>
            </a:r>
            <a:r>
              <a:rPr lang="en-US"/>
              <a:t> &gt; d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67600" y="3581400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Proof this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stCxn id="4" idx="1"/>
            <a:endCxn id="7" idx="3"/>
          </p:cNvCxnSpPr>
          <p:nvPr/>
        </p:nvCxnSpPr>
        <p:spPr>
          <a:xfrm flipH="1">
            <a:off x="6934200" y="3766066"/>
            <a:ext cx="533400" cy="729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371600" y="3733800"/>
            <a:ext cx="5562600" cy="152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867399"/>
            <a:ext cx="41148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4290"/>
          <a:lstStyle/>
          <a:p>
            <a:pPr marL="0" indent="0" defTabSz="914400"/>
            <a:r>
              <a:rPr lang="en-US" altLang="en-US" smtClean="0"/>
              <a:t>Field/Passage Retrieval</a:t>
            </a:r>
          </a:p>
        </p:txBody>
      </p:sp>
      <p:graphicFrame>
        <p:nvGraphicFramePr>
          <p:cNvPr id="121894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6099193"/>
              </p:ext>
            </p:extLst>
          </p:nvPr>
        </p:nvGraphicFramePr>
        <p:xfrm>
          <a:off x="0" y="1657350"/>
          <a:ext cx="9144000" cy="3450273"/>
        </p:xfrm>
        <a:graphic>
          <a:graphicData uri="http://schemas.openxmlformats.org/drawingml/2006/table">
            <a:tbl>
              <a:tblPr/>
              <a:tblGrid>
                <a:gridCol w="2033128"/>
                <a:gridCol w="3252665"/>
                <a:gridCol w="3858207"/>
              </a:tblGrid>
              <a:tr h="5699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name</a:t>
                      </a:r>
                    </a:p>
                  </a:txBody>
                  <a:tcPr marL="22860" marR="22860" marT="22860" marB="2286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example</a:t>
                      </a:r>
                    </a:p>
                  </a:txBody>
                  <a:tcPr marL="22860" marR="22860" marT="22860" marB="2286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behavior</a:t>
                      </a:r>
                    </a:p>
                  </a:txBody>
                  <a:tcPr marL="22860" marR="22860" marT="22860" marB="2286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5779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field retrieval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#combine[title]( query 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return only title fields ranked according to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#combine(query)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beliefs are estimated on each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title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’s language model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-may use any belief node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95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passage retrieval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#combine[passage200:100]( query 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dynamically created passages of length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200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created every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100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words are ranked by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#combine(query)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4290"/>
          <a:lstStyle/>
          <a:p>
            <a:pPr marL="0" indent="0" defTabSz="914400"/>
            <a:r>
              <a:rPr lang="en-US" altLang="en-US" smtClean="0"/>
              <a:t>More Field/Passage Retrieval</a:t>
            </a:r>
          </a:p>
        </p:txBody>
      </p:sp>
      <p:graphicFrame>
        <p:nvGraphicFramePr>
          <p:cNvPr id="130089" name="Group 4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903427223"/>
              </p:ext>
            </p:extLst>
          </p:nvPr>
        </p:nvGraphicFramePr>
        <p:xfrm>
          <a:off x="0" y="1600200"/>
          <a:ext cx="9144000" cy="2185988"/>
        </p:xfrm>
        <a:graphic>
          <a:graphicData uri="http://schemas.openxmlformats.org/drawingml/2006/table">
            <a:tbl>
              <a:tblPr/>
              <a:tblGrid>
                <a:gridCol w="5285509"/>
                <a:gridCol w="3858491"/>
              </a:tblGrid>
              <a:tr h="5794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example</a:t>
                      </a:r>
                    </a:p>
                  </a:txBody>
                  <a:tcPr marL="22860" marR="22860" marT="22860" marB="2286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behavior</a:t>
                      </a:r>
                    </a:p>
                  </a:txBody>
                  <a:tcPr marL="22860" marR="22860" marT="22860" marB="2286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16065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#combine[section]( bootstrap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#combine[./title]( methodology ))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Rank sections matching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bootstrap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where the section’s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title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also matches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methodology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10" name="Rectangle 4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altLang="en-US" sz="2000" smtClean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en-US" sz="2000" smtClean="0">
                <a:latin typeface="Courier New" pitchFamily="49" charset="0"/>
              </a:rPr>
              <a:t>.//field</a:t>
            </a:r>
            <a:r>
              <a:rPr lang="en-US" altLang="en-US" sz="2000" smtClean="0"/>
              <a:t> for ancestor</a:t>
            </a:r>
          </a:p>
          <a:p>
            <a:pPr>
              <a:buFont typeface="Wingdings" pitchFamily="2" charset="2"/>
              <a:buNone/>
            </a:pPr>
            <a:r>
              <a:rPr lang="en-US" altLang="en-US" sz="2000" smtClean="0">
                <a:latin typeface="Courier New" pitchFamily="49" charset="0"/>
              </a:rPr>
              <a:t>.\field</a:t>
            </a:r>
            <a:r>
              <a:rPr lang="en-US" altLang="en-US" sz="2000" smtClean="0"/>
              <a:t> for parent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4290"/>
          <a:lstStyle/>
          <a:p>
            <a:pPr marL="0" indent="0" defTabSz="914400"/>
            <a:r>
              <a:rPr lang="en-US" altLang="en-US" smtClean="0"/>
              <a:t>Filter Operations</a:t>
            </a:r>
          </a:p>
        </p:txBody>
      </p:sp>
      <p:graphicFrame>
        <p:nvGraphicFramePr>
          <p:cNvPr id="122920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763908"/>
              </p:ext>
            </p:extLst>
          </p:nvPr>
        </p:nvGraphicFramePr>
        <p:xfrm>
          <a:off x="0" y="1657350"/>
          <a:ext cx="9144001" cy="2535873"/>
        </p:xfrm>
        <a:graphic>
          <a:graphicData uri="http://schemas.openxmlformats.org/drawingml/2006/table">
            <a:tbl>
              <a:tblPr/>
              <a:tblGrid>
                <a:gridCol w="1818313"/>
                <a:gridCol w="3467481"/>
                <a:gridCol w="3858207"/>
              </a:tblGrid>
              <a:tr h="5699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name</a:t>
                      </a:r>
                    </a:p>
                  </a:txBody>
                  <a:tcPr marL="22860" marR="22860" marT="22860" marB="2286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example</a:t>
                      </a:r>
                    </a:p>
                  </a:txBody>
                  <a:tcPr marL="22860" marR="22860" marT="22860" marB="2286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behavior</a:t>
                      </a:r>
                    </a:p>
                  </a:txBody>
                  <a:tcPr marL="22860" marR="22860" marT="22860" marB="2286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9826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filter require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#filreq(elvis #combine(blue shoes))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rank documents that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contain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elvis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by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#combine(blue shoes)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26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filter reject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#filrej(shopping #combine(blue shoes))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rank documents that do not contain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shopping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#combine(blue shoes)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34290"/>
          <a:lstStyle/>
          <a:p>
            <a:pPr marL="0" indent="0" defTabSz="914400"/>
            <a:r>
              <a:rPr lang="en-US" altLang="en-US" smtClean="0"/>
              <a:t>Document Priors</a:t>
            </a:r>
          </a:p>
        </p:txBody>
      </p:sp>
      <p:graphicFrame>
        <p:nvGraphicFramePr>
          <p:cNvPr id="123934" name="Group 3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757173556"/>
              </p:ext>
            </p:extLst>
          </p:nvPr>
        </p:nvGraphicFramePr>
        <p:xfrm>
          <a:off x="0" y="1600200"/>
          <a:ext cx="9144000" cy="2185988"/>
        </p:xfrm>
        <a:graphic>
          <a:graphicData uri="http://schemas.openxmlformats.org/drawingml/2006/table">
            <a:tbl>
              <a:tblPr/>
              <a:tblGrid>
                <a:gridCol w="1656293"/>
                <a:gridCol w="3630083"/>
                <a:gridCol w="3857624"/>
              </a:tblGrid>
              <a:tr h="5794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name</a:t>
                      </a:r>
                    </a:p>
                  </a:txBody>
                  <a:tcPr marL="22860" marR="22860" marT="22860" marB="2286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example</a:t>
                      </a:r>
                    </a:p>
                  </a:txBody>
                  <a:tcPr marL="22860" marR="22860" marT="22860" marB="2286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behavior</a:t>
                      </a:r>
                    </a:p>
                  </a:txBody>
                  <a:tcPr marL="22860" marR="22860" marT="22860" marB="2286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6065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prior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#combine(#prior(RECENT) global warming)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10033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3462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7018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44700" indent="-444500" algn="l" eaLnBrk="0" hangingPunct="0">
                        <a:spcBef>
                          <a:spcPct val="20000"/>
                        </a:spcBef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019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591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163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73500" indent="-4445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Font typeface="Wingdings" pitchFamily="2" charset="2"/>
                        <a:tabLst>
                          <a:tab pos="9144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 typeface="Wingding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treated as any belief during ranking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2C2C2"/>
                        </a:buClr>
                        <a:buSzTx/>
                        <a:buFontTx/>
                        <a:buChar char="-"/>
                        <a:tabLst>
                          <a:tab pos="914400" algn="l"/>
                        </a:tabLst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RECENT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prior could give higher scores to more recent documents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61" name="Rectangle 32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938589"/>
            <a:ext cx="8229600" cy="5572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800" smtClean="0">
                <a:latin typeface="Courier New" pitchFamily="49" charset="0"/>
              </a:rPr>
              <a:t>RECENT</a:t>
            </a:r>
            <a:r>
              <a:rPr lang="en-US" altLang="en-US" sz="2800" smtClean="0"/>
              <a:t> prior built using </a:t>
            </a:r>
            <a:r>
              <a:rPr lang="en-US" altLang="en-US" sz="2800" smtClean="0">
                <a:latin typeface="Courier New" pitchFamily="49" charset="0"/>
              </a:rPr>
              <a:t>makeprior</a:t>
            </a:r>
            <a:r>
              <a:rPr lang="en-US" altLang="en-US" sz="2800" smtClean="0"/>
              <a:t> application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Contoh lain INQUERY</a:t>
            </a:r>
            <a:endParaRPr lang="en-US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210050" cy="1752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2400"/>
            <a:ext cx="4210050" cy="16906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0050" y="2895600"/>
            <a:ext cx="4933950" cy="1295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81600" y="3657600"/>
            <a:ext cx="363573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smtClean="0"/>
              <a:t>each term occurs once for each class</a:t>
            </a:r>
            <a:endParaRPr lang="en-US" sz="2400"/>
          </a:p>
        </p:txBody>
      </p:sp>
      <p:cxnSp>
        <p:nvCxnSpPr>
          <p:cNvPr id="8" name="Shape 7"/>
          <p:cNvCxnSpPr>
            <a:stCxn id="6" idx="1"/>
          </p:cNvCxnSpPr>
          <p:nvPr/>
        </p:nvCxnSpPr>
        <p:spPr>
          <a:xfrm rot="10800000" flipV="1">
            <a:off x="4953000" y="4073098"/>
            <a:ext cx="228600" cy="651301"/>
          </a:xfrm>
          <a:prstGeom prst="bentConnector2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449657" y="5257800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</a:rPr>
              <a:t>KUIS 5</a:t>
            </a:r>
            <a:endParaRPr lang="en-US" sz="32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6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Document texts are a </a:t>
            </a:r>
            <a:r>
              <a:rPr lang="en-US" i="1" dirty="0" smtClean="0">
                <a:solidFill>
                  <a:srgbClr val="FF0000"/>
                </a:solidFill>
              </a:rPr>
              <a:t>sample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from the language model</a:t>
            </a:r>
          </a:p>
          <a:p>
            <a:pPr lvl="1"/>
            <a:r>
              <a:rPr lang="en-US" dirty="0" smtClean="0"/>
              <a:t>Missing words </a:t>
            </a:r>
            <a:r>
              <a:rPr lang="en-US" dirty="0" smtClean="0">
                <a:solidFill>
                  <a:srgbClr val="FF0000"/>
                </a:solidFill>
              </a:rPr>
              <a:t>should not have zero </a:t>
            </a:r>
            <a:r>
              <a:rPr lang="en-US" dirty="0" smtClean="0"/>
              <a:t>probability of occurring</a:t>
            </a:r>
          </a:p>
          <a:p>
            <a:r>
              <a:rPr lang="en-US" i="1" dirty="0" smtClean="0"/>
              <a:t>Smoothing</a:t>
            </a:r>
            <a:r>
              <a:rPr lang="en-US" dirty="0" smtClean="0"/>
              <a:t> is a technique for </a:t>
            </a:r>
            <a:r>
              <a:rPr lang="en-US" dirty="0" smtClean="0">
                <a:solidFill>
                  <a:srgbClr val="FF0000"/>
                </a:solidFill>
              </a:rPr>
              <a:t>estimating probabilities for missing</a:t>
            </a:r>
            <a:r>
              <a:rPr lang="en-US" dirty="0" smtClean="0"/>
              <a:t> (or unseen) words</a:t>
            </a:r>
          </a:p>
          <a:p>
            <a:pPr lvl="1"/>
            <a:r>
              <a:rPr lang="en-US" dirty="0" smtClean="0"/>
              <a:t>lower (or </a:t>
            </a:r>
            <a:r>
              <a:rPr lang="en-US" i="1" dirty="0" smtClean="0"/>
              <a:t>discount</a:t>
            </a:r>
            <a:r>
              <a:rPr lang="en-US" dirty="0" smtClean="0"/>
              <a:t>) the probability estimates for words that are seen in the document text</a:t>
            </a:r>
          </a:p>
          <a:p>
            <a:pPr lvl="1"/>
            <a:r>
              <a:rPr lang="en-US" dirty="0" smtClean="0"/>
              <a:t>assign that “left-over” probability to the estimates for the words that are not seen in the 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96038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30480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Exercise LM (2)</a:t>
            </a:r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8600"/>
            <a:ext cx="5867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62400"/>
            <a:ext cx="66008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724400"/>
            <a:ext cx="234696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5105400"/>
            <a:ext cx="2247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 Models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360" y="1828801"/>
            <a:ext cx="7200899" cy="1600199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We can think of a topic as being defined by a language model</a:t>
            </a:r>
          </a:p>
          <a:p>
            <a:r>
              <a:rPr lang="en-US" smtClean="0"/>
              <a:t>A high-probability of seeing certain words and a low probability of seeing others</a:t>
            </a:r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2825"/>
            <a:ext cx="9144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Topical Relevance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Many factors affect whether a document satisfies a particular user’s information need</a:t>
            </a:r>
          </a:p>
          <a:p>
            <a:r>
              <a:rPr lang="en-US" smtClean="0"/>
              <a:t>Topicality, novelty, freshness, authority, formatting, reading level, assumed level of expertise, etc.</a:t>
            </a:r>
          </a:p>
          <a:p>
            <a:r>
              <a:rPr lang="en-US" smtClean="0"/>
              <a:t>Topical relevance: the document is on the same topic as the query</a:t>
            </a:r>
          </a:p>
          <a:p>
            <a:r>
              <a:rPr lang="en-US" smtClean="0"/>
              <a:t>User relevance: everything else!</a:t>
            </a:r>
          </a:p>
          <a:p>
            <a:r>
              <a:rPr lang="en-US" smtClean="0"/>
              <a:t>Remember, our goal right now is to predict topical relevance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Document Language Models (1)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topic (or topics) discussed in a particular document can be captured by its language model</a:t>
            </a:r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199"/>
            <a:ext cx="9144000" cy="266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5991224"/>
            <a:ext cx="32956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533400"/>
          </a:xfrm>
        </p:spPr>
        <p:txBody>
          <a:bodyPr>
            <a:normAutofit fontScale="90000"/>
          </a:bodyPr>
          <a:lstStyle/>
          <a:p>
            <a:r>
              <a:rPr lang="en-US" smtClean="0"/>
              <a:t>Document Language Models (2)</a:t>
            </a:r>
            <a:endParaRPr lang="en-US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7757"/>
            <a:ext cx="7200900" cy="198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67025"/>
            <a:ext cx="7620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19150" y="3897868"/>
            <a:ext cx="79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smtClean="0"/>
              <a:t>Assume</a:t>
            </a:r>
            <a:r>
              <a:rPr lang="en-US" smtClean="0"/>
              <a:t> that a document has the same multinomial factor for all document topics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87977" y="4293155"/>
            <a:ext cx="6176691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smtClean="0"/>
              <a:t>Movies	= (0.25 * 0.50) * (0.50 * 0.50) = 0.03125  </a:t>
            </a:r>
          </a:p>
          <a:p>
            <a:r>
              <a:rPr lang="en-US" sz="2400" smtClean="0"/>
              <a:t>Politics	= (0.95 * 0.50) * (0.05 * 0.50) = 0.011875 </a:t>
            </a:r>
          </a:p>
          <a:p>
            <a:r>
              <a:rPr lang="en-US" sz="2400" smtClean="0"/>
              <a:t>Sports	= (0.00 * 0.50) * (0.90 * 0.50) = 0.45</a:t>
            </a:r>
          </a:p>
          <a:p>
            <a:r>
              <a:rPr lang="en-US" sz="2400" smtClean="0"/>
              <a:t>Music	= (0.50 * 0.50) * (0.00 * 0.50) = 0.25</a:t>
            </a:r>
          </a:p>
          <a:p>
            <a:r>
              <a:rPr lang="en-US" sz="2400" smtClean="0"/>
              <a:t>Nature	= (0.10 * 0.50) * (0.10 * 0.50) = 0.0025 </a:t>
            </a:r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3564024" y="6248400"/>
            <a:ext cx="2234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∏P(t|D).P(t|LM)</a:t>
            </a:r>
            <a:endParaRPr lang="en-US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\begin{tabular}{c|c|c}\hline&#10;       $P(q=\textsf{TRUE}|a,b)$ &amp; $a$ &amp; $b$ \\ \hline&#10;        0 &amp; \textsf{FALSE} &amp; \textsf{FALSE} \\&#10;        0 &amp; \textsf{FALSE} &amp; \textsf{TRUE} \\&#10;        0 &amp; \textsf{TRUE} &amp; \textsf{FALSE} \\&#10;        1 &amp; \textsf{TRUE} &amp; \textsf{TRUE} \\&#10;       \hline&#10;    \end{tabular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0"/>
  <p:tag name="PICTUREFILESIZE" val="125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bel_{and}(q)&amp; = &amp;p_{00}P(a=\textsf{FALSE})P(b=\textsf{FALSE})\\&#10; &amp; &amp; + p_{01}P(a=\textsf{FALSE})P(b=\textsf{TRUE}) \\&#10;  &amp; &amp; + p_{10}P(a=\textsf{TRUE})P(b=\textsf{FALSE})\\&#10; &amp; &amp; + p_{11}P(a=\textsf{TRUE})P(b=\textsf{TRUE})\\&#10; &amp; = &amp; 0\cdot(1-p_a)(1-p_b) + 0\cdot(1-p_a)p_b + 0\cdot p_a(1-p_b) + 1\cdot p_ap_b \\&#10; &amp; = &amp; p_ap_b&#10;\end{eqnarray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27"/>
  <p:tag name="PICTUREFILESIZE" val="366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bel_{not}(q) &amp; = &amp; 1 - p_1 \\&#10;bel_{or}(q) &amp; = &amp; 1 - \prod_{i}^{n} (1-p_i)\\&#10;bel_{and}(q) &amp; = &amp; \prod_{i}^{n} p_i\\&#10;%\end{eqnarray*}&#10;%\begin{eqnarray*}&#10;bel_{wand}(q) &amp; = &amp; \prod_{i}^{n} p_{i}^{wt_i} \\&#10;bel_{max}(q) &amp; = &amp; max\{p_1,p_2, \ldots, p_n\} \\&#10;bel_{sum}(q) &amp; = &amp; \frac{\sum_{i}^{n} p_i}{n}\\&#10;bel_{wsum}(q) &amp; = &amp; \frac{\sum_{i}^{n}wt_i p_i}{\sum_{i}^{n} wt_i}&#10;\end{eqnarray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9"/>
  <p:tag name="PICTUREFILESIZE" val="40509"/>
</p:tagLst>
</file>

<file path=ppt/theme/theme1.xml><?xml version="1.0" encoding="utf-8"?>
<a:theme xmlns:a="http://schemas.openxmlformats.org/drawingml/2006/main" name="1_Seashells 16x9">
  <a:themeElements>
    <a:clrScheme name="Custom 5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0070C0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 IT.potx" id="{1F11470E-4C52-4CAF-A1A6-210E35B7241F}" vid="{33F742CF-2EE4-4461-998F-416CDA00FA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1839</Words>
  <Application>Microsoft Office PowerPoint</Application>
  <PresentationFormat>On-screen Show (4:3)</PresentationFormat>
  <Paragraphs>424</Paragraphs>
  <Slides>46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1_Seashells 16x9</vt:lpstr>
      <vt:lpstr>Retrieval Model (4)</vt:lpstr>
      <vt:lpstr>Exercise (Binary Independence Model)</vt:lpstr>
      <vt:lpstr>BIM Exercise</vt:lpstr>
      <vt:lpstr>Mixture LM: Example and exercise (1)</vt:lpstr>
      <vt:lpstr>Exercise LM (2)</vt:lpstr>
      <vt:lpstr>Topic Models</vt:lpstr>
      <vt:lpstr>Topical Relevance</vt:lpstr>
      <vt:lpstr>Document Language Models (1)</vt:lpstr>
      <vt:lpstr>Document Language Models (2)</vt:lpstr>
      <vt:lpstr>Inference Model based on Language Model</vt:lpstr>
      <vt:lpstr>Query Likelihood</vt:lpstr>
      <vt:lpstr>Kullback-Leibler Divergence</vt:lpstr>
      <vt:lpstr>Inference Networks (1)</vt:lpstr>
      <vt:lpstr>Inference Networks (2)</vt:lpstr>
      <vt:lpstr>Inference Networks (3)</vt:lpstr>
      <vt:lpstr>Example: AND Combination</vt:lpstr>
      <vt:lpstr>Example: AND Combination</vt:lpstr>
      <vt:lpstr>Inference Network Operators</vt:lpstr>
      <vt:lpstr>Indri: Summary of Ranking</vt:lpstr>
      <vt:lpstr>Other Techniques</vt:lpstr>
      <vt:lpstr>Indri Overview</vt:lpstr>
      <vt:lpstr>Indri Overview: Retrieval</vt:lpstr>
      <vt:lpstr>GUI Indri Index Builder</vt:lpstr>
      <vt:lpstr>GUI Indri Retrieval</vt:lpstr>
      <vt:lpstr>Two Index Formats</vt:lpstr>
      <vt:lpstr>Indexing – Document Preparation</vt:lpstr>
      <vt:lpstr>Indexing – Document Preparation</vt:lpstr>
      <vt:lpstr>Indexing - Parameters</vt:lpstr>
      <vt:lpstr>Indexing – Parameters</vt:lpstr>
      <vt:lpstr>Retrieval</vt:lpstr>
      <vt:lpstr>Retrieval - Parameters</vt:lpstr>
      <vt:lpstr>Retrieval - Parameters</vt:lpstr>
      <vt:lpstr>Retrieval – Interpreting Results</vt:lpstr>
      <vt:lpstr>Retrieval – Interpreting Results</vt:lpstr>
      <vt:lpstr>Indri Query Language</vt:lpstr>
      <vt:lpstr>Term Operations</vt:lpstr>
      <vt:lpstr>Field Restriction/Evaluation</vt:lpstr>
      <vt:lpstr>Numeric Operators</vt:lpstr>
      <vt:lpstr>Belief Operations</vt:lpstr>
      <vt:lpstr>Field/Passage Retrieval</vt:lpstr>
      <vt:lpstr>More Field/Passage Retrieval</vt:lpstr>
      <vt:lpstr>Filter Operations</vt:lpstr>
      <vt:lpstr>Document Priors</vt:lpstr>
      <vt:lpstr>Contoh lain INQUERY</vt:lpstr>
      <vt:lpstr>Slide 45</vt:lpstr>
      <vt:lpstr>Smoothing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TOBA</dc:creator>
  <cp:lastModifiedBy>Developer</cp:lastModifiedBy>
  <cp:revision>58</cp:revision>
  <dcterms:created xsi:type="dcterms:W3CDTF">2015-05-06T04:04:17Z</dcterms:created>
  <dcterms:modified xsi:type="dcterms:W3CDTF">2016-01-22T12:46:47Z</dcterms:modified>
</cp:coreProperties>
</file>