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56" r:id="rId9"/>
    <p:sldId id="260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58" r:id="rId18"/>
    <p:sldId id="267" r:id="rId19"/>
    <p:sldId id="268" r:id="rId20"/>
    <p:sldId id="269" r:id="rId21"/>
    <p:sldId id="270" r:id="rId22"/>
    <p:sldId id="271" r:id="rId23"/>
    <p:sldId id="272" r:id="rId24"/>
    <p:sldId id="257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27087-CCE2-4A1E-BBD9-E01D4D8712AB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0500-2D06-49DB-855F-B891DDD11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ranath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0" t="21780" r="21780" b="21780"/>
          <a:stretch/>
        </p:blipFill>
        <p:spPr>
          <a:xfrm>
            <a:off x="2443163" y="1832372"/>
            <a:ext cx="4257675" cy="3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7"/>
            <a:ext cx="4918561" cy="5771147"/>
          </a:xfrm>
          <a:custGeom>
            <a:avLst/>
            <a:gdLst>
              <a:gd name="connsiteX0" fmla="*/ 0 w 6551611"/>
              <a:gd name="connsiteY0" fmla="*/ 0 h 6004510"/>
              <a:gd name="connsiteX1" fmla="*/ 6551611 w 6551611"/>
              <a:gd name="connsiteY1" fmla="*/ 0 h 6004510"/>
              <a:gd name="connsiteX2" fmla="*/ 6551611 w 6551611"/>
              <a:gd name="connsiteY2" fmla="*/ 6004510 h 6004510"/>
              <a:gd name="connsiteX3" fmla="*/ 0 w 6551611"/>
              <a:gd name="connsiteY3" fmla="*/ 5768658 h 6004510"/>
              <a:gd name="connsiteX4" fmla="*/ 0 w 6551611"/>
              <a:gd name="connsiteY4" fmla="*/ 0 h 6004510"/>
              <a:gd name="connsiteX0" fmla="*/ 0 w 6561134"/>
              <a:gd name="connsiteY0" fmla="*/ 0 h 5768658"/>
              <a:gd name="connsiteX1" fmla="*/ 6551611 w 6561134"/>
              <a:gd name="connsiteY1" fmla="*/ 0 h 5768658"/>
              <a:gd name="connsiteX2" fmla="*/ 6561134 w 6561134"/>
              <a:gd name="connsiteY2" fmla="*/ 5718760 h 5768658"/>
              <a:gd name="connsiteX3" fmla="*/ 0 w 6561134"/>
              <a:gd name="connsiteY3" fmla="*/ 5768658 h 5768658"/>
              <a:gd name="connsiteX4" fmla="*/ 0 w 6561134"/>
              <a:gd name="connsiteY4" fmla="*/ 0 h 5768658"/>
              <a:gd name="connsiteX0" fmla="*/ 0 w 6552527"/>
              <a:gd name="connsiteY0" fmla="*/ 0 h 5775910"/>
              <a:gd name="connsiteX1" fmla="*/ 6551611 w 6552527"/>
              <a:gd name="connsiteY1" fmla="*/ 0 h 5775910"/>
              <a:gd name="connsiteX2" fmla="*/ 6551611 w 6552527"/>
              <a:gd name="connsiteY2" fmla="*/ 5775910 h 5775910"/>
              <a:gd name="connsiteX3" fmla="*/ 0 w 6552527"/>
              <a:gd name="connsiteY3" fmla="*/ 5768658 h 5775910"/>
              <a:gd name="connsiteX4" fmla="*/ 0 w 6552527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56373"/>
              <a:gd name="connsiteY0" fmla="*/ 0 h 5768658"/>
              <a:gd name="connsiteX1" fmla="*/ 6551611 w 6556373"/>
              <a:gd name="connsiteY1" fmla="*/ 0 h 5768658"/>
              <a:gd name="connsiteX2" fmla="*/ 6556373 w 6556373"/>
              <a:gd name="connsiteY2" fmla="*/ 5766385 h 5768658"/>
              <a:gd name="connsiteX3" fmla="*/ 0 w 6556373"/>
              <a:gd name="connsiteY3" fmla="*/ 5768658 h 5768658"/>
              <a:gd name="connsiteX4" fmla="*/ 0 w 6556373"/>
              <a:gd name="connsiteY4" fmla="*/ 0 h 5768658"/>
              <a:gd name="connsiteX0" fmla="*/ 0 w 6556373"/>
              <a:gd name="connsiteY0" fmla="*/ 0 h 5771147"/>
              <a:gd name="connsiteX1" fmla="*/ 6551611 w 6556373"/>
              <a:gd name="connsiteY1" fmla="*/ 0 h 5771147"/>
              <a:gd name="connsiteX2" fmla="*/ 6556373 w 6556373"/>
              <a:gd name="connsiteY2" fmla="*/ 5771147 h 5771147"/>
              <a:gd name="connsiteX3" fmla="*/ 0 w 6556373"/>
              <a:gd name="connsiteY3" fmla="*/ 5768658 h 5771147"/>
              <a:gd name="connsiteX4" fmla="*/ 0 w 6556373"/>
              <a:gd name="connsiteY4" fmla="*/ 0 h 57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3" h="5771147">
                <a:moveTo>
                  <a:pt x="0" y="0"/>
                </a:moveTo>
                <a:lnTo>
                  <a:pt x="6551611" y="0"/>
                </a:lnTo>
                <a:cubicBezTo>
                  <a:pt x="6554785" y="1906253"/>
                  <a:pt x="6553199" y="3864894"/>
                  <a:pt x="6556373" y="5771147"/>
                </a:cubicBezTo>
                <a:lnTo>
                  <a:pt x="0" y="57686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7" b="32010"/>
          <a:stretch/>
        </p:blipFill>
        <p:spPr>
          <a:xfrm>
            <a:off x="-399" y="1"/>
            <a:ext cx="9144399" cy="4295774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rgbClr val="DBCBB3"/>
              </a:gs>
              <a:gs pos="37000">
                <a:srgbClr val="DBCBB3"/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3438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60" y="3937322"/>
            <a:ext cx="72009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61" y="5641975"/>
            <a:ext cx="6279525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53" y="5372310"/>
            <a:ext cx="1707122" cy="14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397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DDC4-CCE4-486A-B24F-9E1121A9D87A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5733288"/>
            <a:ext cx="9144000" cy="1124712"/>
            <a:chOff x="0" y="5733288"/>
            <a:chExt cx="12192000" cy="11247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33288"/>
              <a:ext cx="6803136" cy="11247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64" y="5733288"/>
              <a:ext cx="6803136" cy="11247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567" y="5733288"/>
              <a:ext cx="2919984" cy="11247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0" y="5733288"/>
              <a:ext cx="1557528" cy="1124712"/>
            </a:xfrm>
            <a:prstGeom prst="rect">
              <a:avLst/>
            </a:prstGeom>
          </p:spPr>
        </p:pic>
      </p:grpSp>
      <p:grpSp>
        <p:nvGrpSpPr>
          <p:cNvPr id="8" name="Group 16"/>
          <p:cNvGrpSpPr/>
          <p:nvPr/>
        </p:nvGrpSpPr>
        <p:grpSpPr>
          <a:xfrm>
            <a:off x="-3438" y="134770"/>
            <a:ext cx="9180084" cy="1559261"/>
            <a:chOff x="-4584" y="3182769"/>
            <a:chExt cx="12240112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3401235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rgbClr val="EAE0D2"/>
                </a:gs>
                <a:gs pos="37000">
                  <a:srgbClr val="F7F4EF"/>
                </a:gs>
                <a:gs pos="100000">
                  <a:srgbClr val="F7F4EF"/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3182769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rgbClr val="CBB491"/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4" y="3514703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rgbClr val="E8DDCE"/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90095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73DDC4-CCE4-486A-B24F-9E1121A9D87A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007" y="6400800"/>
            <a:ext cx="2910263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2269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041B80-D008-4172-A636-434636855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apnestoba@gmail.co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TBI1415@gmail.co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1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“Information </a:t>
            </a:r>
            <a:r>
              <a:rPr lang="en-US" i="1" dirty="0"/>
              <a:t>retrieval is a </a:t>
            </a:r>
            <a:r>
              <a:rPr lang="en-US" i="1" dirty="0" smtClean="0"/>
              <a:t>field </a:t>
            </a:r>
            <a:r>
              <a:rPr lang="en-US" i="1" dirty="0"/>
              <a:t>concerned with the structure, analysis, </a:t>
            </a:r>
            <a:r>
              <a:rPr lang="en-US" i="1" dirty="0" smtClean="0"/>
              <a:t>organization, storage</a:t>
            </a:r>
            <a:r>
              <a:rPr lang="en-US" i="1" dirty="0"/>
              <a:t>, searching, and retrieval of information</a:t>
            </a:r>
            <a:r>
              <a:rPr lang="en-US" i="1" dirty="0" smtClean="0"/>
              <a:t>.”</a:t>
            </a:r>
            <a:r>
              <a:rPr lang="en-US" dirty="0" smtClean="0"/>
              <a:t> (Salton, 1968)</a:t>
            </a:r>
          </a:p>
          <a:p>
            <a:r>
              <a:rPr lang="en-US" dirty="0" smtClean="0"/>
              <a:t>General definition that can be applied to many types of information and search applications</a:t>
            </a:r>
          </a:p>
          <a:p>
            <a:r>
              <a:rPr lang="en-US" dirty="0" smtClean="0"/>
              <a:t>Primary focus of IR since the 50s has been on </a:t>
            </a:r>
            <a:r>
              <a:rPr lang="en-US" i="1" dirty="0" smtClean="0"/>
              <a:t>text</a:t>
            </a:r>
            <a:r>
              <a:rPr lang="en-US" dirty="0" smtClean="0"/>
              <a:t> and </a:t>
            </a:r>
            <a:r>
              <a:rPr lang="en-US" i="1" dirty="0" smtClean="0"/>
              <a:t>documents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Document?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web pages, email, books, news stories, scholarly papers, text messages, Word™, </a:t>
            </a:r>
            <a:r>
              <a:rPr lang="en-US" dirty="0" err="1" smtClean="0"/>
              <a:t>Powerpoint</a:t>
            </a:r>
            <a:r>
              <a:rPr lang="en-US" dirty="0" smtClean="0"/>
              <a:t>™, PDF, forum postings, patents, IM sessions, etc.</a:t>
            </a:r>
          </a:p>
          <a:p>
            <a:r>
              <a:rPr lang="en-US" dirty="0" smtClean="0"/>
              <a:t>Common properties</a:t>
            </a:r>
          </a:p>
          <a:p>
            <a:pPr lvl="1"/>
            <a:r>
              <a:rPr lang="en-US" dirty="0" smtClean="0"/>
              <a:t>Significant text content</a:t>
            </a:r>
          </a:p>
          <a:p>
            <a:pPr lvl="1"/>
            <a:r>
              <a:rPr lang="en-US" dirty="0" smtClean="0"/>
              <a:t>Some structure (e.g., title, author, date for papers; subject, sender, destination for email)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vs. Database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Database records (or </a:t>
            </a:r>
            <a:r>
              <a:rPr lang="en-US" i="1" dirty="0" smtClean="0"/>
              <a:t>tuples</a:t>
            </a:r>
            <a:r>
              <a:rPr lang="en-US" dirty="0" smtClean="0"/>
              <a:t> in relational databases) are typically made up of well-defined fields (or </a:t>
            </a:r>
            <a:r>
              <a:rPr lang="en-US" i="1" dirty="0" smtClean="0"/>
              <a:t>attributes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bank records with account numbers, balances, names, addresses, social security numbers, dates of birth, etc. </a:t>
            </a:r>
          </a:p>
          <a:p>
            <a:r>
              <a:rPr lang="en-US" dirty="0" smtClean="0"/>
              <a:t>Easy to compare fields with well-defined semantics to queries in order to find matches</a:t>
            </a:r>
          </a:p>
          <a:p>
            <a:r>
              <a:rPr lang="en-US" dirty="0" smtClean="0"/>
              <a:t>Text is more difficult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vs.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bank database query</a:t>
            </a:r>
          </a:p>
          <a:p>
            <a:pPr lvl="1"/>
            <a:r>
              <a:rPr lang="en-US" i="1" dirty="0" smtClean="0"/>
              <a:t>Find records with balance &gt; $50,000 in branches located in Amherst, MA.</a:t>
            </a:r>
          </a:p>
          <a:p>
            <a:pPr lvl="1"/>
            <a:r>
              <a:rPr lang="en-US" dirty="0" smtClean="0"/>
              <a:t>Matches easily found by comparison with field values of records</a:t>
            </a:r>
          </a:p>
          <a:p>
            <a:r>
              <a:rPr lang="en-US" dirty="0" smtClean="0"/>
              <a:t>Example search engine query</a:t>
            </a:r>
          </a:p>
          <a:p>
            <a:pPr lvl="1"/>
            <a:r>
              <a:rPr lang="en-US" i="1" dirty="0" smtClean="0"/>
              <a:t>bank scandals in western mass</a:t>
            </a:r>
          </a:p>
          <a:p>
            <a:pPr lvl="1"/>
            <a:r>
              <a:rPr lang="en-US" dirty="0" smtClean="0"/>
              <a:t>This text must be compared to the text of entire news stories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Comparing the query text to the document text and determining what is a good match is the </a:t>
            </a:r>
            <a:r>
              <a:rPr lang="en-US" u="sng" dirty="0" smtClean="0"/>
              <a:t>core issue</a:t>
            </a:r>
            <a:r>
              <a:rPr lang="en-US" dirty="0" smtClean="0"/>
              <a:t> of information retrieval</a:t>
            </a:r>
          </a:p>
          <a:p>
            <a:r>
              <a:rPr lang="en-US" dirty="0" smtClean="0"/>
              <a:t>Exact matching of words is not enough</a:t>
            </a:r>
          </a:p>
          <a:p>
            <a:pPr lvl="1"/>
            <a:r>
              <a:rPr lang="en-US" dirty="0" smtClean="0"/>
              <a:t>Many different ways to write the same thing in a “natural language” like English</a:t>
            </a:r>
          </a:p>
          <a:p>
            <a:pPr lvl="1"/>
            <a:r>
              <a:rPr lang="en-US" dirty="0" smtClean="0"/>
              <a:t>e.g., does a news story containing the text </a:t>
            </a:r>
            <a:r>
              <a:rPr lang="en-US" i="1" dirty="0" smtClean="0"/>
              <a:t>“bank director in Amherst steals funds”</a:t>
            </a:r>
            <a:r>
              <a:rPr lang="en-US" dirty="0" smtClean="0"/>
              <a:t> match the query?</a:t>
            </a:r>
          </a:p>
          <a:p>
            <a:pPr lvl="1"/>
            <a:r>
              <a:rPr lang="en-US" dirty="0" smtClean="0"/>
              <a:t>Some stories will be better matches than others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IR is more than just text, and more than just web search</a:t>
            </a:r>
          </a:p>
          <a:p>
            <a:pPr lvl="1"/>
            <a:r>
              <a:rPr lang="en-US" dirty="0" smtClean="0"/>
              <a:t>although these are central</a:t>
            </a:r>
          </a:p>
          <a:p>
            <a:r>
              <a:rPr lang="en-US" dirty="0" smtClean="0"/>
              <a:t>People doing IR work with different media, different types of search applications, and different tasks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applications increasingly involve new media</a:t>
            </a:r>
          </a:p>
          <a:p>
            <a:pPr lvl="1"/>
            <a:r>
              <a:rPr lang="en-US" dirty="0" smtClean="0"/>
              <a:t>e.g., video, photos, music, speech</a:t>
            </a:r>
          </a:p>
          <a:p>
            <a:r>
              <a:rPr lang="en-US" dirty="0" smtClean="0"/>
              <a:t>Like text, content is difficult to describe and compare</a:t>
            </a:r>
          </a:p>
          <a:p>
            <a:pPr lvl="1"/>
            <a:r>
              <a:rPr lang="en-US" dirty="0" smtClean="0"/>
              <a:t>text may be used to represent them (e.g. tags)</a:t>
            </a:r>
          </a:p>
          <a:p>
            <a:r>
              <a:rPr lang="en-US" dirty="0" smtClean="0"/>
              <a:t>IR approaches to search and evaluation are appropriate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IR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828800"/>
          <a:ext cx="6858000" cy="3169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86000"/>
                <a:gridCol w="2286000"/>
                <a:gridCol w="2286000"/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Content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Applications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Tasks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Text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Web search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 hoc search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Images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Vertical search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Filtering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Video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Enterprise search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Classification 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Scanned docs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Desktop search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Clustering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Audio 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Forum search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Question answering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Music</a:t>
                      </a:r>
                      <a:endParaRPr lang="en-US" sz="2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P2P search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71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Literature search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Ad-hoc search</a:t>
            </a:r>
          </a:p>
          <a:p>
            <a:pPr lvl="1"/>
            <a:r>
              <a:rPr lang="en-US" dirty="0" smtClean="0"/>
              <a:t>Find relevant documents for an arbitrary text query</a:t>
            </a:r>
          </a:p>
          <a:p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Identify relevant user profiles for a new document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Identify relevant labels for documents</a:t>
            </a:r>
          </a:p>
          <a:p>
            <a:r>
              <a:rPr lang="en-US" dirty="0" smtClean="0"/>
              <a:t>Question answering</a:t>
            </a:r>
          </a:p>
          <a:p>
            <a:pPr lvl="1"/>
            <a:r>
              <a:rPr lang="en-US" dirty="0" smtClean="0"/>
              <a:t>Give a specific answer to a question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Issues in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Relevance</a:t>
            </a:r>
          </a:p>
          <a:p>
            <a:pPr lvl="1"/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Simple (and simplistic) definition: A relevant document contains the information that a person was looking for when they submitted a query to the search engine</a:t>
            </a:r>
          </a:p>
          <a:p>
            <a:pPr lvl="1"/>
            <a:r>
              <a:rPr lang="en-US" dirty="0" smtClean="0"/>
              <a:t>Many factors influence a person’s decision about what is relevant: e.g., task, context, novelty, style</a:t>
            </a:r>
          </a:p>
          <a:p>
            <a:pPr lvl="1"/>
            <a:r>
              <a:rPr lang="en-US" i="1" dirty="0" smtClean="0"/>
              <a:t>Topical relevance </a:t>
            </a:r>
            <a:r>
              <a:rPr lang="en-US" dirty="0" smtClean="0"/>
              <a:t>(same topic) vs. </a:t>
            </a:r>
            <a:r>
              <a:rPr lang="en-US" i="1" dirty="0" smtClean="0"/>
              <a:t>user relevance </a:t>
            </a:r>
            <a:r>
              <a:rPr lang="en-US" dirty="0" smtClean="0"/>
              <a:t>(everything else)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Pengantar Temu Balik Informasi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Dosen:</a:t>
            </a:r>
          </a:p>
          <a:p>
            <a:pPr lvl="1"/>
            <a:r>
              <a:rPr lang="en-US" smtClean="0"/>
              <a:t>Hapnes Toba (</a:t>
            </a:r>
            <a:r>
              <a:rPr lang="en-US" smtClean="0">
                <a:hlinkClick r:id="rId2"/>
              </a:rPr>
              <a:t>hapnestoba@gmail.com</a:t>
            </a:r>
            <a:r>
              <a:rPr lang="en-US" smtClean="0"/>
              <a:t>) </a:t>
            </a:r>
          </a:p>
          <a:p>
            <a:r>
              <a:rPr lang="en-US" smtClean="0"/>
              <a:t>Ruang</a:t>
            </a:r>
            <a:r>
              <a:rPr lang="en-US" smtClean="0"/>
              <a:t>: R. Dosen Lt. 8 </a:t>
            </a:r>
            <a:r>
              <a:rPr lang="en-US" smtClean="0"/>
              <a:t>GWM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Issues in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Relevance</a:t>
            </a:r>
          </a:p>
          <a:p>
            <a:pPr lvl="1"/>
            <a:r>
              <a:rPr lang="en-US" i="1" dirty="0" smtClean="0"/>
              <a:t>Retrieval models </a:t>
            </a:r>
            <a:r>
              <a:rPr lang="en-US" dirty="0" smtClean="0"/>
              <a:t>define a view of relevance</a:t>
            </a:r>
          </a:p>
          <a:p>
            <a:pPr lvl="1"/>
            <a:r>
              <a:rPr lang="en-US" i="1" dirty="0" smtClean="0"/>
              <a:t>Ranking algorithms </a:t>
            </a:r>
            <a:r>
              <a:rPr lang="en-US" dirty="0" smtClean="0"/>
              <a:t>used in search engines are based on retrieval models</a:t>
            </a:r>
          </a:p>
          <a:p>
            <a:pPr lvl="1"/>
            <a:r>
              <a:rPr lang="en-US" dirty="0" smtClean="0"/>
              <a:t>Most models describe statistical properties of text rather than linguistic</a:t>
            </a:r>
          </a:p>
          <a:p>
            <a:pPr lvl="2"/>
            <a:r>
              <a:rPr lang="en-US" dirty="0" smtClean="0"/>
              <a:t>i.e. counting simple text features such as words instead of parsing and analyzing the sentences</a:t>
            </a:r>
          </a:p>
          <a:p>
            <a:pPr lvl="2"/>
            <a:r>
              <a:rPr lang="en-US" dirty="0" smtClean="0"/>
              <a:t>Statistical approach to text processing started with </a:t>
            </a:r>
            <a:r>
              <a:rPr lang="en-US" dirty="0" err="1" smtClean="0"/>
              <a:t>Luhn</a:t>
            </a:r>
            <a:r>
              <a:rPr lang="en-US" dirty="0" smtClean="0"/>
              <a:t> in the 50s</a:t>
            </a:r>
          </a:p>
          <a:p>
            <a:pPr lvl="2"/>
            <a:r>
              <a:rPr lang="en-US" dirty="0" smtClean="0"/>
              <a:t>Linguistic features can be part of a statistical model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Issues in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Experimental procedures and measures for comparing system output with user expectations</a:t>
            </a:r>
          </a:p>
          <a:p>
            <a:pPr lvl="2"/>
            <a:r>
              <a:rPr lang="en-US" dirty="0" smtClean="0"/>
              <a:t>Originated in </a:t>
            </a:r>
            <a:r>
              <a:rPr lang="en-US" dirty="0" err="1" smtClean="0"/>
              <a:t>Cranfield</a:t>
            </a:r>
            <a:r>
              <a:rPr lang="en-US" dirty="0" smtClean="0"/>
              <a:t> experiments in the 60s</a:t>
            </a:r>
          </a:p>
          <a:p>
            <a:pPr lvl="1"/>
            <a:r>
              <a:rPr lang="en-US" dirty="0" smtClean="0"/>
              <a:t>IR evaluation methods now used in many fields</a:t>
            </a:r>
          </a:p>
          <a:p>
            <a:pPr lvl="1"/>
            <a:r>
              <a:rPr lang="en-US" dirty="0" smtClean="0"/>
              <a:t>Typically use </a:t>
            </a:r>
            <a:r>
              <a:rPr lang="en-US" i="1" dirty="0" smtClean="0"/>
              <a:t>test collection </a:t>
            </a:r>
            <a:r>
              <a:rPr lang="en-US" dirty="0" smtClean="0"/>
              <a:t>of documents, queries, and relevance judgments</a:t>
            </a:r>
          </a:p>
          <a:p>
            <a:pPr lvl="2"/>
            <a:r>
              <a:rPr lang="en-US" dirty="0" smtClean="0"/>
              <a:t>Most commonly used are TREC collections</a:t>
            </a:r>
          </a:p>
          <a:p>
            <a:pPr lvl="1"/>
            <a:r>
              <a:rPr lang="en-US" i="1" dirty="0" smtClean="0"/>
              <a:t>Recall</a:t>
            </a:r>
            <a:r>
              <a:rPr lang="en-US" dirty="0" smtClean="0"/>
              <a:t> and </a:t>
            </a:r>
            <a:r>
              <a:rPr lang="en-US" i="1" dirty="0" smtClean="0"/>
              <a:t>precision</a:t>
            </a:r>
            <a:r>
              <a:rPr lang="en-US" dirty="0" smtClean="0"/>
              <a:t> are two examples of </a:t>
            </a:r>
            <a:r>
              <a:rPr lang="en-US" u="sng" dirty="0" smtClean="0"/>
              <a:t>effectiveness</a:t>
            </a:r>
            <a:r>
              <a:rPr lang="en-US" dirty="0" smtClean="0"/>
              <a:t> measures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Issues in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and Information Needs</a:t>
            </a:r>
          </a:p>
          <a:p>
            <a:pPr lvl="1"/>
            <a:r>
              <a:rPr lang="en-US" dirty="0" smtClean="0"/>
              <a:t>Search evaluation is user-centered</a:t>
            </a:r>
          </a:p>
          <a:p>
            <a:pPr lvl="1"/>
            <a:r>
              <a:rPr lang="en-US" dirty="0" smtClean="0"/>
              <a:t>Keyword queries are often poor descriptions of actual information needs</a:t>
            </a:r>
          </a:p>
          <a:p>
            <a:pPr lvl="1"/>
            <a:r>
              <a:rPr lang="en-US" dirty="0" smtClean="0"/>
              <a:t>Interaction and context are important for understanding user intent</a:t>
            </a:r>
          </a:p>
          <a:p>
            <a:pPr lvl="1"/>
            <a:r>
              <a:rPr lang="en-US" dirty="0" smtClean="0"/>
              <a:t>Query refinement techniques such as </a:t>
            </a:r>
            <a:r>
              <a:rPr lang="en-US" i="1" dirty="0" smtClean="0"/>
              <a:t>query expansion</a:t>
            </a:r>
            <a:r>
              <a:rPr lang="en-US" dirty="0" smtClean="0"/>
              <a:t>, </a:t>
            </a:r>
            <a:r>
              <a:rPr lang="en-US" i="1" dirty="0" smtClean="0"/>
              <a:t>query suggestion</a:t>
            </a:r>
            <a:r>
              <a:rPr lang="en-US" dirty="0" smtClean="0"/>
              <a:t>, </a:t>
            </a:r>
            <a:r>
              <a:rPr lang="en-US" i="1" dirty="0" smtClean="0"/>
              <a:t>relevance feedback </a:t>
            </a:r>
            <a:r>
              <a:rPr lang="en-US" dirty="0" smtClean="0"/>
              <a:t>improve ranking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and 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 search engine is the practical application of information retrieval techniques to large scale text collections</a:t>
            </a:r>
          </a:p>
          <a:p>
            <a:r>
              <a:rPr lang="en-US" dirty="0" smtClean="0"/>
              <a:t>Web search engines are best-known examples, but many others</a:t>
            </a:r>
          </a:p>
          <a:p>
            <a:pPr lvl="1"/>
            <a:r>
              <a:rPr lang="en-US" i="1" dirty="0" smtClean="0"/>
              <a:t>Open source </a:t>
            </a:r>
            <a:r>
              <a:rPr lang="en-US" dirty="0" smtClean="0"/>
              <a:t>search engines are important for research and development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Lucene</a:t>
            </a:r>
            <a:r>
              <a:rPr lang="en-US" dirty="0" smtClean="0"/>
              <a:t>, Lemur/Indri, </a:t>
            </a:r>
            <a:r>
              <a:rPr lang="en-US" i="1" dirty="0" err="1" smtClean="0"/>
              <a:t>Galago</a:t>
            </a:r>
            <a:endParaRPr lang="en-US" i="1" dirty="0" smtClean="0"/>
          </a:p>
          <a:p>
            <a:r>
              <a:rPr lang="en-US" dirty="0" smtClean="0"/>
              <a:t>Big issues include main IR issues but also some others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838200"/>
          </a:xfrm>
        </p:spPr>
        <p:txBody>
          <a:bodyPr/>
          <a:lstStyle/>
          <a:p>
            <a:r>
              <a:rPr lang="en-US" dirty="0" smtClean="0"/>
              <a:t>IR and Search Engines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1828800"/>
            <a:ext cx="2667000" cy="26992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Relevance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-Effective ranking 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Evaluation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-Testing and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measuring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Information needs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-User interaction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76800" y="1676400"/>
            <a:ext cx="3429000" cy="407957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Performance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-Efficient search and indexing 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Incorporating new data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-Coverage and freshness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Scalability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-Growing with data and users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Adaptability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-Tuning for applications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Specific problems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-e.g. Spam</a:t>
            </a:r>
          </a:p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810000" y="2667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itchFamily="18" charset="0"/>
              <a:ea typeface="+mn-ea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14400" y="1295400"/>
            <a:ext cx="2834302" cy="35362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Information Retrieval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410200" y="1219200"/>
            <a:ext cx="2054088" cy="35362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Search Engines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Measuring and improving the efficiency of search </a:t>
            </a:r>
          </a:p>
          <a:p>
            <a:pPr lvl="2"/>
            <a:r>
              <a:rPr lang="en-US" dirty="0" smtClean="0"/>
              <a:t>e.g., reducing </a:t>
            </a:r>
            <a:r>
              <a:rPr lang="en-US" i="1" dirty="0" smtClean="0"/>
              <a:t>response time</a:t>
            </a:r>
            <a:r>
              <a:rPr lang="en-US" dirty="0" smtClean="0"/>
              <a:t>, increasing </a:t>
            </a:r>
            <a:r>
              <a:rPr lang="en-US" i="1" dirty="0" smtClean="0"/>
              <a:t>query throughput</a:t>
            </a:r>
            <a:r>
              <a:rPr lang="en-US" dirty="0" smtClean="0"/>
              <a:t>,  increasing </a:t>
            </a:r>
            <a:r>
              <a:rPr lang="en-US" i="1" dirty="0" smtClean="0"/>
              <a:t>indexing speed</a:t>
            </a:r>
          </a:p>
          <a:p>
            <a:pPr lvl="1"/>
            <a:r>
              <a:rPr lang="en-US" i="1" dirty="0" smtClean="0"/>
              <a:t>Indexes </a:t>
            </a:r>
            <a:r>
              <a:rPr lang="en-US" dirty="0" smtClean="0"/>
              <a:t>are data structures designed to improve search efficiency</a:t>
            </a:r>
          </a:p>
          <a:p>
            <a:pPr lvl="2"/>
            <a:r>
              <a:rPr lang="en-US" dirty="0" smtClean="0"/>
              <a:t>designing and implementing them are major issues for search engines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data</a:t>
            </a:r>
          </a:p>
          <a:p>
            <a:pPr lvl="1"/>
            <a:r>
              <a:rPr lang="en-US" dirty="0" smtClean="0"/>
              <a:t>The “collection” for most real applications is constantly changing in terms of updates, additions, deletions</a:t>
            </a:r>
          </a:p>
          <a:p>
            <a:pPr lvl="2"/>
            <a:r>
              <a:rPr lang="en-US" dirty="0" smtClean="0"/>
              <a:t>e.g., web pages</a:t>
            </a:r>
          </a:p>
          <a:p>
            <a:pPr lvl="1"/>
            <a:r>
              <a:rPr lang="en-US" dirty="0" smtClean="0"/>
              <a:t>Acquiring or “crawling” the documents is a major task</a:t>
            </a:r>
          </a:p>
          <a:p>
            <a:pPr lvl="2"/>
            <a:r>
              <a:rPr lang="en-US" dirty="0" smtClean="0"/>
              <a:t>Typical measures are </a:t>
            </a:r>
            <a:r>
              <a:rPr lang="en-US" i="1" dirty="0" smtClean="0"/>
              <a:t>coverage</a:t>
            </a:r>
            <a:r>
              <a:rPr lang="en-US" dirty="0" smtClean="0"/>
              <a:t> (how much has been indexed) and </a:t>
            </a:r>
            <a:r>
              <a:rPr lang="en-US" i="1" dirty="0" smtClean="0"/>
              <a:t>freshness </a:t>
            </a:r>
            <a:r>
              <a:rPr lang="en-US" dirty="0" smtClean="0"/>
              <a:t>(how recently was it indexed)</a:t>
            </a:r>
          </a:p>
          <a:p>
            <a:pPr lvl="1"/>
            <a:r>
              <a:rPr lang="en-US" dirty="0" smtClean="0"/>
              <a:t>Updating the indexes while processing queries is also a design issue</a:t>
            </a:r>
          </a:p>
          <a:p>
            <a:pPr lvl="2"/>
            <a:endParaRPr lang="en-US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Making everything work with millions of users every day, and many terabytes of documents</a:t>
            </a:r>
          </a:p>
          <a:p>
            <a:pPr lvl="1"/>
            <a:r>
              <a:rPr lang="en-US" dirty="0" smtClean="0"/>
              <a:t>Distributed processing is essential</a:t>
            </a:r>
          </a:p>
          <a:p>
            <a:r>
              <a:rPr lang="en-US" dirty="0" smtClean="0"/>
              <a:t>Adaptability</a:t>
            </a:r>
          </a:p>
          <a:p>
            <a:pPr lvl="1"/>
            <a:r>
              <a:rPr lang="en-US" dirty="0" smtClean="0"/>
              <a:t>Changing and tuning search engine components such as ranking algorithm, indexing strategy, interface for different applications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For Web search, spam in all its forms is one of </a:t>
            </a:r>
            <a:r>
              <a:rPr lang="en-US" u="sng" dirty="0" smtClean="0"/>
              <a:t>the</a:t>
            </a:r>
            <a:r>
              <a:rPr lang="en-US" dirty="0" smtClean="0"/>
              <a:t> major issues</a:t>
            </a:r>
          </a:p>
          <a:p>
            <a:r>
              <a:rPr lang="en-US" dirty="0" smtClean="0"/>
              <a:t>Affects the efficiency of search engines and, more seriously, the </a:t>
            </a:r>
            <a:r>
              <a:rPr lang="en-US" u="sng" dirty="0" smtClean="0"/>
              <a:t>effectiveness</a:t>
            </a:r>
            <a:r>
              <a:rPr lang="en-US" dirty="0" smtClean="0"/>
              <a:t> of the results</a:t>
            </a:r>
          </a:p>
          <a:p>
            <a:r>
              <a:rPr lang="en-US" dirty="0" smtClean="0"/>
              <a:t>Many types of spam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spamdexing</a:t>
            </a:r>
            <a:r>
              <a:rPr lang="en-US" dirty="0" smtClean="0"/>
              <a:t> or term spam, link spam, “optimization”</a:t>
            </a:r>
          </a:p>
          <a:p>
            <a:r>
              <a:rPr lang="en-US" dirty="0" smtClean="0"/>
              <a:t>New subfield called </a:t>
            </a:r>
            <a:r>
              <a:rPr lang="en-US" i="1" dirty="0" smtClean="0"/>
              <a:t>adversarial IR</a:t>
            </a:r>
            <a:r>
              <a:rPr lang="en-US" dirty="0" smtClean="0"/>
              <a:t>, since spammers are “adversaries” with different goals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help you to understand search engines, evaluate and compare them, and modify them for specific applications</a:t>
            </a:r>
          </a:p>
          <a:p>
            <a:r>
              <a:rPr lang="en-US" dirty="0" smtClean="0"/>
              <a:t>Provide broad coverage of the important issues in information retrieval and search engines</a:t>
            </a:r>
          </a:p>
          <a:p>
            <a:pPr lvl="1"/>
            <a:r>
              <a:rPr lang="en-US" dirty="0" smtClean="0"/>
              <a:t>includes underlying models and current research directions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Tujuan Matakuliah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0" y="1828801"/>
            <a:ext cx="733544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Penentuan relevansi  dan evaluasi  (</a:t>
            </a:r>
            <a:r>
              <a:rPr lang="en-US" i="1" smtClean="0"/>
              <a:t>evaluation</a:t>
            </a:r>
            <a:r>
              <a:rPr lang="en-US" smtClean="0"/>
              <a:t>)</a:t>
            </a:r>
          </a:p>
          <a:p>
            <a:r>
              <a:rPr lang="en-US" smtClean="0"/>
              <a:t>Pemrosesan teks (</a:t>
            </a:r>
            <a:r>
              <a:rPr lang="en-US" i="1" smtClean="0"/>
              <a:t>text processing</a:t>
            </a:r>
            <a:r>
              <a:rPr lang="en-US" smtClean="0"/>
              <a:t>): </a:t>
            </a:r>
            <a:r>
              <a:rPr lang="en-US" i="1" smtClean="0"/>
              <a:t>tokenization</a:t>
            </a:r>
            <a:r>
              <a:rPr lang="en-US" smtClean="0"/>
              <a:t>, </a:t>
            </a:r>
            <a:r>
              <a:rPr lang="en-US" i="1" smtClean="0"/>
              <a:t>stemming, crawling, RSS-feeds</a:t>
            </a:r>
          </a:p>
          <a:p>
            <a:r>
              <a:rPr lang="en-US" smtClean="0"/>
              <a:t>Pembangunan indeks (</a:t>
            </a:r>
            <a:r>
              <a:rPr lang="en-US" i="1" smtClean="0"/>
              <a:t>indexing</a:t>
            </a:r>
            <a:r>
              <a:rPr lang="en-US" smtClean="0"/>
              <a:t>)</a:t>
            </a:r>
          </a:p>
          <a:p>
            <a:r>
              <a:rPr lang="en-US" smtClean="0"/>
              <a:t>Kompresi file indeks (</a:t>
            </a:r>
            <a:r>
              <a:rPr lang="en-US" i="1" smtClean="0"/>
              <a:t>inverted index</a:t>
            </a:r>
            <a:r>
              <a:rPr lang="en-US" smtClean="0"/>
              <a:t>)</a:t>
            </a:r>
          </a:p>
          <a:p>
            <a:r>
              <a:rPr lang="en-US" smtClean="0"/>
              <a:t>Model temu balik (</a:t>
            </a:r>
            <a:r>
              <a:rPr lang="en-US" i="1" smtClean="0"/>
              <a:t>retrieval model</a:t>
            </a:r>
            <a:r>
              <a:rPr lang="en-US" smtClean="0"/>
              <a:t>)</a:t>
            </a:r>
          </a:p>
          <a:p>
            <a:r>
              <a:rPr lang="en-US" smtClean="0"/>
              <a:t>Perkenalan non-text retrieval: </a:t>
            </a:r>
            <a:r>
              <a:rPr lang="en-US" i="1" smtClean="0"/>
              <a:t>social search, image, special task, recommender</a:t>
            </a:r>
            <a:endParaRPr lang="en-US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Referensi Pendukung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Free Slides, available@lib: B. Croft, D. Metzler, &amp; T. Strohman, </a:t>
            </a:r>
            <a:r>
              <a:rPr lang="en-US" smtClean="0">
                <a:solidFill>
                  <a:srgbClr val="0070C0"/>
                </a:solidFill>
              </a:rPr>
              <a:t>Search Engines: Information Retrieval in Practice</a:t>
            </a:r>
            <a:r>
              <a:rPr lang="en-US" smtClean="0"/>
              <a:t>, Addison Wesley, 2009. (</a:t>
            </a:r>
            <a:r>
              <a:rPr lang="en-US" smtClean="0">
                <a:solidFill>
                  <a:srgbClr val="FF0000"/>
                </a:solidFill>
              </a:rPr>
              <a:t>SEIRP</a:t>
            </a:r>
            <a:r>
              <a:rPr lang="en-US" smtClean="0"/>
              <a:t>)</a:t>
            </a:r>
          </a:p>
          <a:p>
            <a:r>
              <a:rPr lang="en-US" smtClean="0"/>
              <a:t>Free e-book: C. D. Manning &amp; P. Raghavan, </a:t>
            </a:r>
            <a:r>
              <a:rPr lang="en-US" smtClean="0">
                <a:solidFill>
                  <a:srgbClr val="0070C0"/>
                </a:solidFill>
              </a:rPr>
              <a:t>Introduction to Information Retrieval</a:t>
            </a:r>
            <a:r>
              <a:rPr lang="en-US" smtClean="0"/>
              <a:t>, Cambridge University Press, 2008. (</a:t>
            </a:r>
            <a:r>
              <a:rPr lang="en-US" smtClean="0">
                <a:solidFill>
                  <a:srgbClr val="FF0000"/>
                </a:solidFill>
              </a:rPr>
              <a:t>IIR</a:t>
            </a:r>
            <a:r>
              <a:rPr lang="en-US" smtClean="0"/>
              <a:t>)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Rencana Pertemuan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Lihat Silabus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Penilaian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UTS (30</a:t>
            </a:r>
            <a:r>
              <a:rPr lang="en-US" smtClean="0"/>
              <a:t>% dari total) </a:t>
            </a:r>
            <a:r>
              <a:rPr lang="en-US" smtClean="0"/>
              <a:t>– jika hadir</a:t>
            </a:r>
          </a:p>
          <a:p>
            <a:pPr lvl="1"/>
            <a:r>
              <a:rPr lang="en-US" smtClean="0"/>
              <a:t>Rata-rata tugas </a:t>
            </a:r>
            <a:r>
              <a:rPr lang="en-US" smtClean="0"/>
              <a:t>harian (3x)</a:t>
            </a:r>
            <a:r>
              <a:rPr lang="en-US" smtClean="0"/>
              <a:t>	: 30%</a:t>
            </a:r>
          </a:p>
          <a:p>
            <a:pPr lvl="1"/>
            <a:r>
              <a:rPr lang="en-US" smtClean="0"/>
              <a:t>Kuis besar		</a:t>
            </a:r>
            <a:r>
              <a:rPr lang="en-US" smtClean="0"/>
              <a:t>	:   </a:t>
            </a:r>
            <a:r>
              <a:rPr lang="en-US" smtClean="0"/>
              <a:t>5%</a:t>
            </a:r>
          </a:p>
          <a:p>
            <a:pPr lvl="1"/>
            <a:r>
              <a:rPr lang="en-US" smtClean="0"/>
              <a:t>Soal UTS 		</a:t>
            </a:r>
            <a:r>
              <a:rPr lang="en-US" smtClean="0"/>
              <a:t>	: </a:t>
            </a:r>
            <a:r>
              <a:rPr lang="en-US" smtClean="0"/>
              <a:t>65%</a:t>
            </a:r>
          </a:p>
          <a:p>
            <a:r>
              <a:rPr lang="en-US" smtClean="0"/>
              <a:t>UAS (30</a:t>
            </a:r>
            <a:r>
              <a:rPr lang="en-US" smtClean="0"/>
              <a:t>% dari total) </a:t>
            </a:r>
            <a:r>
              <a:rPr lang="en-US" smtClean="0"/>
              <a:t>– jika hadir</a:t>
            </a:r>
          </a:p>
          <a:p>
            <a:pPr lvl="1"/>
            <a:r>
              <a:rPr lang="en-US" smtClean="0"/>
              <a:t>Rata-rata tugas </a:t>
            </a:r>
            <a:r>
              <a:rPr lang="en-US" smtClean="0"/>
              <a:t>harian (3x)</a:t>
            </a:r>
            <a:r>
              <a:rPr lang="en-US" smtClean="0"/>
              <a:t>	: 30%</a:t>
            </a:r>
          </a:p>
          <a:p>
            <a:pPr lvl="1"/>
            <a:r>
              <a:rPr lang="en-US" smtClean="0"/>
              <a:t>Kuis besar		</a:t>
            </a:r>
            <a:r>
              <a:rPr lang="en-US" smtClean="0"/>
              <a:t>	:   </a:t>
            </a:r>
            <a:r>
              <a:rPr lang="en-US" smtClean="0"/>
              <a:t>5%</a:t>
            </a:r>
          </a:p>
          <a:p>
            <a:pPr lvl="1"/>
            <a:r>
              <a:rPr lang="en-US" smtClean="0"/>
              <a:t>Soal UAS			</a:t>
            </a:r>
            <a:r>
              <a:rPr lang="en-US" smtClean="0"/>
              <a:t>	: </a:t>
            </a:r>
            <a:r>
              <a:rPr lang="en-US" smtClean="0"/>
              <a:t>65%</a:t>
            </a:r>
          </a:p>
          <a:p>
            <a:r>
              <a:rPr lang="en-US" smtClean="0"/>
              <a:t>KAT (40%) – tugas-tugas per pertemuan</a:t>
            </a:r>
          </a:p>
          <a:p>
            <a:pPr lvl="1"/>
            <a:r>
              <a:rPr lang="en-US" smtClean="0"/>
              <a:t>Sesi </a:t>
            </a:r>
            <a:r>
              <a:rPr lang="en-US" smtClean="0"/>
              <a:t>praktikum, presentasi: pertemuan 3 - 12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Organisasi Kelas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0" y="1524000"/>
            <a:ext cx="756404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Asisten</a:t>
            </a:r>
          </a:p>
          <a:p>
            <a:pPr lvl="1"/>
            <a:r>
              <a:rPr lang="en-US" smtClean="0"/>
              <a:t>Maintain </a:t>
            </a:r>
            <a:r>
              <a:rPr lang="en-US" smtClean="0"/>
              <a:t>akun </a:t>
            </a:r>
            <a:r>
              <a:rPr lang="en-US" smtClean="0">
                <a:hlinkClick r:id="rId2"/>
              </a:rPr>
              <a:t>PTBI1415@gmail.com</a:t>
            </a:r>
            <a:r>
              <a:rPr lang="en-US" smtClean="0"/>
              <a:t> untuk </a:t>
            </a:r>
            <a:r>
              <a:rPr lang="en-US" i="1" smtClean="0"/>
              <a:t>upload</a:t>
            </a:r>
            <a:r>
              <a:rPr lang="en-US" smtClean="0"/>
              <a:t> tugas</a:t>
            </a:r>
          </a:p>
          <a:p>
            <a:pPr lvl="1"/>
            <a:r>
              <a:rPr lang="en-US" smtClean="0"/>
              <a:t>Mengawasi absensi,pengumpulan tugas dan praktikum</a:t>
            </a:r>
          </a:p>
          <a:p>
            <a:r>
              <a:rPr lang="en-US" smtClean="0"/>
              <a:t>Dosen</a:t>
            </a:r>
          </a:p>
          <a:p>
            <a:pPr lvl="1"/>
            <a:r>
              <a:rPr lang="en-US" smtClean="0"/>
              <a:t>Pemberian materi dan tugas</a:t>
            </a:r>
          </a:p>
          <a:p>
            <a:pPr lvl="1"/>
            <a:r>
              <a:rPr lang="en-US" smtClean="0"/>
              <a:t>Menilai tugas, praktikum dan ujian</a:t>
            </a:r>
          </a:p>
          <a:p>
            <a:r>
              <a:rPr lang="en-US" smtClean="0"/>
              <a:t>Situasi kelas</a:t>
            </a:r>
          </a:p>
          <a:p>
            <a:pPr lvl="1"/>
            <a:r>
              <a:rPr lang="en-US" smtClean="0"/>
              <a:t>Keterlambatan max. 15 menit </a:t>
            </a:r>
            <a:r>
              <a:rPr lang="en-US" smtClean="0">
                <a:sym typeface="Wingdings" pitchFamily="2" charset="2"/>
              </a:rPr>
              <a:t> boleh masuk, tidak absen</a:t>
            </a:r>
            <a:endParaRPr lang="en-US" smtClean="0"/>
          </a:p>
          <a:p>
            <a:pPr lvl="1"/>
            <a:r>
              <a:rPr lang="en-US" i="1" smtClean="0"/>
              <a:t>No ringtones </a:t>
            </a:r>
            <a:r>
              <a:rPr lang="en-US" smtClean="0">
                <a:sym typeface="Wingdings" pitchFamily="2" charset="2"/>
              </a:rPr>
              <a:t>Tidak </a:t>
            </a:r>
            <a:r>
              <a:rPr lang="en-US" smtClean="0">
                <a:sym typeface="Wingdings" pitchFamily="2" charset="2"/>
              </a:rPr>
              <a:t>ada absensi susulan</a:t>
            </a:r>
          </a:p>
          <a:p>
            <a:pPr lvl="1"/>
            <a:r>
              <a:rPr lang="en-US" smtClean="0">
                <a:sym typeface="Wingdings" pitchFamily="2" charset="2"/>
              </a:rPr>
              <a:t>Tugas di-</a:t>
            </a:r>
            <a:r>
              <a:rPr lang="en-US" i="1" smtClean="0">
                <a:sym typeface="Wingdings" pitchFamily="2" charset="2"/>
              </a:rPr>
              <a:t>upload</a:t>
            </a:r>
            <a:r>
              <a:rPr lang="en-US" smtClean="0">
                <a:sym typeface="Wingdings" pitchFamily="2" charset="2"/>
              </a:rPr>
              <a:t> paling telat satu jam, sebelum kelas pada pertemuan berikutnya</a:t>
            </a:r>
          </a:p>
          <a:p>
            <a:pPr lvl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60" y="3937322"/>
            <a:ext cx="7640240" cy="1625279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Chapter 1: Introduction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Search </a:t>
            </a:r>
            <a:r>
              <a:rPr lang="en-US" dirty="0" smtClean="0"/>
              <a:t>Engines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and Information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on </a:t>
            </a:r>
            <a:r>
              <a:rPr lang="en-US" smtClean="0"/>
              <a:t>the Web </a:t>
            </a:r>
            <a:r>
              <a:rPr lang="en-US" dirty="0" smtClean="0"/>
              <a:t>is a daily activity for many people throughout the world</a:t>
            </a:r>
          </a:p>
          <a:p>
            <a:r>
              <a:rPr lang="en-US" dirty="0"/>
              <a:t>S</a:t>
            </a:r>
            <a:r>
              <a:rPr lang="en-US" dirty="0" smtClean="0"/>
              <a:t>earch and communication are most popular uses of the computer</a:t>
            </a:r>
          </a:p>
          <a:p>
            <a:r>
              <a:rPr lang="en-US" dirty="0" smtClean="0"/>
              <a:t>Applications involving search are everywhere</a:t>
            </a:r>
          </a:p>
          <a:p>
            <a:r>
              <a:rPr lang="en-US" dirty="0" smtClean="0"/>
              <a:t>The field of computer science that is most involved  with R&amp;D for search is </a:t>
            </a:r>
            <a:r>
              <a:rPr lang="en-US" i="1" dirty="0" smtClean="0"/>
              <a:t>information retrieval (IR)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s 16x9">
  <a:themeElements>
    <a:clrScheme name="Custom 5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0070C0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IT.potx" id="{1F11470E-4C52-4CAF-A1A6-210E35B7241F}" vid="{33F742CF-2EE4-4461-998F-416CDA00FA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IT</Template>
  <TotalTime>664</TotalTime>
  <Words>1380</Words>
  <Application>Microsoft Office PowerPoint</Application>
  <PresentationFormat>On-screen Show (4:3)</PresentationFormat>
  <Paragraphs>199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Californian FB</vt:lpstr>
      <vt:lpstr>Corbel</vt:lpstr>
      <vt:lpstr>Wingdings</vt:lpstr>
      <vt:lpstr>Seashells 16x9</vt:lpstr>
      <vt:lpstr>PowerPoint Presentation</vt:lpstr>
      <vt:lpstr>Pengantar Temu Balik Informasi</vt:lpstr>
      <vt:lpstr>Tujuan Matakuliah</vt:lpstr>
      <vt:lpstr>Referensi Pendukung</vt:lpstr>
      <vt:lpstr>Rencana Pertemuan</vt:lpstr>
      <vt:lpstr>Penilaian</vt:lpstr>
      <vt:lpstr>Organisasi Kelas</vt:lpstr>
      <vt:lpstr>Chapter 1: Introduction Search Engines</vt:lpstr>
      <vt:lpstr>Search and Information Retrieval</vt:lpstr>
      <vt:lpstr>Information Retrieval</vt:lpstr>
      <vt:lpstr>What is a Document?</vt:lpstr>
      <vt:lpstr>Documents vs. Database Records</vt:lpstr>
      <vt:lpstr>Documents vs. Records</vt:lpstr>
      <vt:lpstr>Comparing Text</vt:lpstr>
      <vt:lpstr>Dimensions of IR</vt:lpstr>
      <vt:lpstr>Other Media</vt:lpstr>
      <vt:lpstr>Dimensions of IR</vt:lpstr>
      <vt:lpstr>IR Tasks</vt:lpstr>
      <vt:lpstr>Big Issues in IR</vt:lpstr>
      <vt:lpstr>Big Issues in IR</vt:lpstr>
      <vt:lpstr>Big Issues in IR</vt:lpstr>
      <vt:lpstr>Big Issues in IR</vt:lpstr>
      <vt:lpstr>IR and Search Engines</vt:lpstr>
      <vt:lpstr>IR and Search Engines</vt:lpstr>
      <vt:lpstr>Search Engine Issues</vt:lpstr>
      <vt:lpstr>Search Engine Issues</vt:lpstr>
      <vt:lpstr>Search Engine Issues</vt:lpstr>
      <vt:lpstr>Spam</vt:lpstr>
      <vt:lpstr>Course Goals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Hapnes Toba, M.Sc.</cp:lastModifiedBy>
  <cp:revision>53</cp:revision>
  <dcterms:created xsi:type="dcterms:W3CDTF">2008-09-02T17:36:39Z</dcterms:created>
  <dcterms:modified xsi:type="dcterms:W3CDTF">2016-01-06T10:29:56Z</dcterms:modified>
</cp:coreProperties>
</file>