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6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0D2"/>
    <a:srgbClr val="DBCBB3"/>
    <a:srgbClr val="CBB491"/>
    <a:srgbClr val="E8DDCE"/>
    <a:srgbClr val="F0E9DF"/>
    <a:srgbClr val="F7F4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10A4D-3F5E-4135-8A9F-CAF8BD86538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407FD-1023-4207-8A6F-8D6782650E11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B6FAAAB-269F-4CC4-8442-29D9B5032544}" type="parTrans" cxnId="{861D5ABE-FC74-4203-BA70-713D604D7945}">
      <dgm:prSet/>
      <dgm:spPr/>
      <dgm:t>
        <a:bodyPr/>
        <a:lstStyle/>
        <a:p>
          <a:endParaRPr lang="en-US"/>
        </a:p>
      </dgm:t>
    </dgm:pt>
    <dgm:pt modelId="{5E05B78C-094A-4509-9654-09D2F26F3FFD}" type="sibTrans" cxnId="{861D5ABE-FC74-4203-BA70-713D604D7945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80A8738-ACA8-4E35-A7C5-DA04AA9E6147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118471EF-ADB4-4EEF-BD87-24A1F28669BF}" type="parTrans" cxnId="{8D42E35A-4FD1-474D-A81F-5FE06D8AAA22}">
      <dgm:prSet/>
      <dgm:spPr/>
      <dgm:t>
        <a:bodyPr/>
        <a:lstStyle/>
        <a:p>
          <a:endParaRPr lang="en-US"/>
        </a:p>
      </dgm:t>
    </dgm:pt>
    <dgm:pt modelId="{6BAC6641-6F16-42C7-9628-222D46D6B99E}" type="sibTrans" cxnId="{8D42E35A-4FD1-474D-A81F-5FE06D8AAA22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B338C84-75DE-490B-B7BD-E14CF644700D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AF723A37-A4F6-46ED-B77D-4EC8872C222B}" type="parTrans" cxnId="{75E66621-FE1B-4784-91DA-B57E1A272B49}">
      <dgm:prSet/>
      <dgm:spPr/>
      <dgm:t>
        <a:bodyPr/>
        <a:lstStyle/>
        <a:p>
          <a:endParaRPr lang="en-US"/>
        </a:p>
      </dgm:t>
    </dgm:pt>
    <dgm:pt modelId="{CC63CE4D-9440-4F4D-8A92-796B92B85288}" type="sibTrans" cxnId="{75E66621-FE1B-4784-91DA-B57E1A272B49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6B28433-06D5-4A6C-A5BD-D422E2368D1C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DB385FBD-7474-4D3F-A1AF-5C3AC297BBB2}" type="parTrans" cxnId="{18DCA477-07DC-4F6D-8F4E-3E0A81C9A54E}">
      <dgm:prSet/>
      <dgm:spPr/>
      <dgm:t>
        <a:bodyPr/>
        <a:lstStyle/>
        <a:p>
          <a:endParaRPr lang="en-US"/>
        </a:p>
      </dgm:t>
    </dgm:pt>
    <dgm:pt modelId="{B1E169FA-2675-4029-A163-F457E76F545E}" type="sibTrans" cxnId="{18DCA477-07DC-4F6D-8F4E-3E0A81C9A54E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A3A9FBE-F7C6-41D0-A2A8-F50B183ED97D}" type="pres">
      <dgm:prSet presAssocID="{98110A4D-3F5E-4135-8A9F-CAF8BD8653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E3A91-2E2F-4ED9-A28A-3DA97D5742E3}" type="pres">
      <dgm:prSet presAssocID="{746407FD-1023-4207-8A6F-8D6782650E11}" presName="node" presStyleLbl="node1" presStyleIdx="0" presStyleCnt="4" custScaleX="146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A1E44-0CA3-47B4-B36D-323702FD4456}" type="pres">
      <dgm:prSet presAssocID="{746407FD-1023-4207-8A6F-8D6782650E11}" presName="spNode" presStyleCnt="0"/>
      <dgm:spPr/>
    </dgm:pt>
    <dgm:pt modelId="{47F33915-6B3B-401C-B50F-B22A754E2EF7}" type="pres">
      <dgm:prSet presAssocID="{5E05B78C-094A-4509-9654-09D2F26F3FF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8358C13-D8CC-4AD2-A7BF-1189D1A964E3}" type="pres">
      <dgm:prSet presAssocID="{C80A8738-ACA8-4E35-A7C5-DA04AA9E6147}" presName="node" presStyleLbl="node1" presStyleIdx="1" presStyleCnt="4" custScaleX="150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73DDB-9EA6-40D0-908C-5A4C420FC715}" type="pres">
      <dgm:prSet presAssocID="{C80A8738-ACA8-4E35-A7C5-DA04AA9E6147}" presName="spNode" presStyleCnt="0"/>
      <dgm:spPr/>
    </dgm:pt>
    <dgm:pt modelId="{396D247C-7331-400F-88B3-FB5C75DEFBD2}" type="pres">
      <dgm:prSet presAssocID="{6BAC6641-6F16-42C7-9628-222D46D6B99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5B85177-67DC-46B9-9178-4FD74108A018}" type="pres">
      <dgm:prSet presAssocID="{8B338C84-75DE-490B-B7BD-E14CF644700D}" presName="node" presStyleLbl="node1" presStyleIdx="2" presStyleCnt="4" custScaleX="136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7A730-924C-49C3-A7BA-CD89FCBCE1AC}" type="pres">
      <dgm:prSet presAssocID="{8B338C84-75DE-490B-B7BD-E14CF644700D}" presName="spNode" presStyleCnt="0"/>
      <dgm:spPr/>
    </dgm:pt>
    <dgm:pt modelId="{D2CA6A8E-22C6-4F9F-B88D-7C12E5956E50}" type="pres">
      <dgm:prSet presAssocID="{CC63CE4D-9440-4F4D-8A92-796B92B8528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80DDDCB-B12F-428D-A586-90FD6F79F55C}" type="pres">
      <dgm:prSet presAssocID="{26B28433-06D5-4A6C-A5BD-D422E2368D1C}" presName="node" presStyleLbl="node1" presStyleIdx="3" presStyleCnt="4" custScaleX="160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01DD9-B23B-4A6C-B19F-BEDC210774CB}" type="pres">
      <dgm:prSet presAssocID="{26B28433-06D5-4A6C-A5BD-D422E2368D1C}" presName="spNode" presStyleCnt="0"/>
      <dgm:spPr/>
    </dgm:pt>
    <dgm:pt modelId="{498F4E31-E423-4928-A28F-F71BD81A544F}" type="pres">
      <dgm:prSet presAssocID="{B1E169FA-2675-4029-A163-F457E76F545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61D5ABE-FC74-4203-BA70-713D604D7945}" srcId="{98110A4D-3F5E-4135-8A9F-CAF8BD865382}" destId="{746407FD-1023-4207-8A6F-8D6782650E11}" srcOrd="0" destOrd="0" parTransId="{7B6FAAAB-269F-4CC4-8442-29D9B5032544}" sibTransId="{5E05B78C-094A-4509-9654-09D2F26F3FFD}"/>
    <dgm:cxn modelId="{18DCA477-07DC-4F6D-8F4E-3E0A81C9A54E}" srcId="{98110A4D-3F5E-4135-8A9F-CAF8BD865382}" destId="{26B28433-06D5-4A6C-A5BD-D422E2368D1C}" srcOrd="3" destOrd="0" parTransId="{DB385FBD-7474-4D3F-A1AF-5C3AC297BBB2}" sibTransId="{B1E169FA-2675-4029-A163-F457E76F545E}"/>
    <dgm:cxn modelId="{291D713D-2603-48D8-9097-8258EC94A778}" type="presOf" srcId="{6BAC6641-6F16-42C7-9628-222D46D6B99E}" destId="{396D247C-7331-400F-88B3-FB5C75DEFBD2}" srcOrd="0" destOrd="0" presId="urn:microsoft.com/office/officeart/2005/8/layout/cycle5"/>
    <dgm:cxn modelId="{8D42E35A-4FD1-474D-A81F-5FE06D8AAA22}" srcId="{98110A4D-3F5E-4135-8A9F-CAF8BD865382}" destId="{C80A8738-ACA8-4E35-A7C5-DA04AA9E6147}" srcOrd="1" destOrd="0" parTransId="{118471EF-ADB4-4EEF-BD87-24A1F28669BF}" sibTransId="{6BAC6641-6F16-42C7-9628-222D46D6B99E}"/>
    <dgm:cxn modelId="{BF39BD42-C365-4BB8-94E0-66E76A04A5C5}" type="presOf" srcId="{26B28433-06D5-4A6C-A5BD-D422E2368D1C}" destId="{780DDDCB-B12F-428D-A586-90FD6F79F55C}" srcOrd="0" destOrd="0" presId="urn:microsoft.com/office/officeart/2005/8/layout/cycle5"/>
    <dgm:cxn modelId="{8BC7A0BF-414B-4D7C-AA36-B044C3619BBF}" type="presOf" srcId="{746407FD-1023-4207-8A6F-8D6782650E11}" destId="{256E3A91-2E2F-4ED9-A28A-3DA97D5742E3}" srcOrd="0" destOrd="0" presId="urn:microsoft.com/office/officeart/2005/8/layout/cycle5"/>
    <dgm:cxn modelId="{75E66621-FE1B-4784-91DA-B57E1A272B49}" srcId="{98110A4D-3F5E-4135-8A9F-CAF8BD865382}" destId="{8B338C84-75DE-490B-B7BD-E14CF644700D}" srcOrd="2" destOrd="0" parTransId="{AF723A37-A4F6-46ED-B77D-4EC8872C222B}" sibTransId="{CC63CE4D-9440-4F4D-8A92-796B92B85288}"/>
    <dgm:cxn modelId="{84AD1E9C-B61D-40C1-BD0C-74F2C8081BD5}" type="presOf" srcId="{B1E169FA-2675-4029-A163-F457E76F545E}" destId="{498F4E31-E423-4928-A28F-F71BD81A544F}" srcOrd="0" destOrd="0" presId="urn:microsoft.com/office/officeart/2005/8/layout/cycle5"/>
    <dgm:cxn modelId="{8038461B-456F-421F-87C5-0E402920747D}" type="presOf" srcId="{8B338C84-75DE-490B-B7BD-E14CF644700D}" destId="{E5B85177-67DC-46B9-9178-4FD74108A018}" srcOrd="0" destOrd="0" presId="urn:microsoft.com/office/officeart/2005/8/layout/cycle5"/>
    <dgm:cxn modelId="{A7CABACF-D072-478E-958B-DF84179044C2}" type="presOf" srcId="{98110A4D-3F5E-4135-8A9F-CAF8BD865382}" destId="{0A3A9FBE-F7C6-41D0-A2A8-F50B183ED97D}" srcOrd="0" destOrd="0" presId="urn:microsoft.com/office/officeart/2005/8/layout/cycle5"/>
    <dgm:cxn modelId="{46DAD497-88FD-41E4-A64E-1C6B3EAD7F95}" type="presOf" srcId="{CC63CE4D-9440-4F4D-8A92-796B92B85288}" destId="{D2CA6A8E-22C6-4F9F-B88D-7C12E5956E50}" srcOrd="0" destOrd="0" presId="urn:microsoft.com/office/officeart/2005/8/layout/cycle5"/>
    <dgm:cxn modelId="{4A987C39-1686-498A-B21E-73D5B1E41057}" type="presOf" srcId="{C80A8738-ACA8-4E35-A7C5-DA04AA9E6147}" destId="{28358C13-D8CC-4AD2-A7BF-1189D1A964E3}" srcOrd="0" destOrd="0" presId="urn:microsoft.com/office/officeart/2005/8/layout/cycle5"/>
    <dgm:cxn modelId="{69A6995D-A621-453F-8351-D6ACCF9B87B1}" type="presOf" srcId="{5E05B78C-094A-4509-9654-09D2F26F3FFD}" destId="{47F33915-6B3B-401C-B50F-B22A754E2EF7}" srcOrd="0" destOrd="0" presId="urn:microsoft.com/office/officeart/2005/8/layout/cycle5"/>
    <dgm:cxn modelId="{55F94BE3-C850-481F-9049-66D60991E68B}" type="presParOf" srcId="{0A3A9FBE-F7C6-41D0-A2A8-F50B183ED97D}" destId="{256E3A91-2E2F-4ED9-A28A-3DA97D5742E3}" srcOrd="0" destOrd="0" presId="urn:microsoft.com/office/officeart/2005/8/layout/cycle5"/>
    <dgm:cxn modelId="{4413B2DC-D57A-4BF1-BC03-54FE89072614}" type="presParOf" srcId="{0A3A9FBE-F7C6-41D0-A2A8-F50B183ED97D}" destId="{8B1A1E44-0CA3-47B4-B36D-323702FD4456}" srcOrd="1" destOrd="0" presId="urn:microsoft.com/office/officeart/2005/8/layout/cycle5"/>
    <dgm:cxn modelId="{C2C9C36A-FCD8-4AA2-B172-F6D6F61003DE}" type="presParOf" srcId="{0A3A9FBE-F7C6-41D0-A2A8-F50B183ED97D}" destId="{47F33915-6B3B-401C-B50F-B22A754E2EF7}" srcOrd="2" destOrd="0" presId="urn:microsoft.com/office/officeart/2005/8/layout/cycle5"/>
    <dgm:cxn modelId="{0AB33DE8-B3FF-421A-A5A1-4A78196CDB42}" type="presParOf" srcId="{0A3A9FBE-F7C6-41D0-A2A8-F50B183ED97D}" destId="{28358C13-D8CC-4AD2-A7BF-1189D1A964E3}" srcOrd="3" destOrd="0" presId="urn:microsoft.com/office/officeart/2005/8/layout/cycle5"/>
    <dgm:cxn modelId="{2D53E05B-2A7D-4245-9B64-7284DE16184F}" type="presParOf" srcId="{0A3A9FBE-F7C6-41D0-A2A8-F50B183ED97D}" destId="{7A773DDB-9EA6-40D0-908C-5A4C420FC715}" srcOrd="4" destOrd="0" presId="urn:microsoft.com/office/officeart/2005/8/layout/cycle5"/>
    <dgm:cxn modelId="{EEE396B1-18A0-4A1A-A8E2-83101ED4B935}" type="presParOf" srcId="{0A3A9FBE-F7C6-41D0-A2A8-F50B183ED97D}" destId="{396D247C-7331-400F-88B3-FB5C75DEFBD2}" srcOrd="5" destOrd="0" presId="urn:microsoft.com/office/officeart/2005/8/layout/cycle5"/>
    <dgm:cxn modelId="{16FE03E6-7E78-4AF3-BED9-BBFA358C75BE}" type="presParOf" srcId="{0A3A9FBE-F7C6-41D0-A2A8-F50B183ED97D}" destId="{E5B85177-67DC-46B9-9178-4FD74108A018}" srcOrd="6" destOrd="0" presId="urn:microsoft.com/office/officeart/2005/8/layout/cycle5"/>
    <dgm:cxn modelId="{20EA4968-A021-4180-A994-5181641D318B}" type="presParOf" srcId="{0A3A9FBE-F7C6-41D0-A2A8-F50B183ED97D}" destId="{35D7A730-924C-49C3-A7BA-CD89FCBCE1AC}" srcOrd="7" destOrd="0" presId="urn:microsoft.com/office/officeart/2005/8/layout/cycle5"/>
    <dgm:cxn modelId="{44C83119-111C-4D6C-921F-99B6CC8EF4E8}" type="presParOf" srcId="{0A3A9FBE-F7C6-41D0-A2A8-F50B183ED97D}" destId="{D2CA6A8E-22C6-4F9F-B88D-7C12E5956E50}" srcOrd="8" destOrd="0" presId="urn:microsoft.com/office/officeart/2005/8/layout/cycle5"/>
    <dgm:cxn modelId="{3F2C1264-D229-44E8-8699-031DD3069218}" type="presParOf" srcId="{0A3A9FBE-F7C6-41D0-A2A8-F50B183ED97D}" destId="{780DDDCB-B12F-428D-A586-90FD6F79F55C}" srcOrd="9" destOrd="0" presId="urn:microsoft.com/office/officeart/2005/8/layout/cycle5"/>
    <dgm:cxn modelId="{74CE9B87-E16A-45D4-888B-DD363842054D}" type="presParOf" srcId="{0A3A9FBE-F7C6-41D0-A2A8-F50B183ED97D}" destId="{27501DD9-B23B-4A6C-B19F-BEDC210774CB}" srcOrd="10" destOrd="0" presId="urn:microsoft.com/office/officeart/2005/8/layout/cycle5"/>
    <dgm:cxn modelId="{73660BDF-8819-43FB-9BC6-50C0197E0BC4}" type="presParOf" srcId="{0A3A9FBE-F7C6-41D0-A2A8-F50B183ED97D}" destId="{498F4E31-E423-4928-A28F-F71BD81A544F}" srcOrd="11" destOrd="0" presId="urn:microsoft.com/office/officeart/2005/8/layout/cycle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3A91-2E2F-4ED9-A28A-3DA97D5742E3}">
      <dsp:nvSpPr>
        <dsp:cNvPr id="0" name=""/>
        <dsp:cNvSpPr/>
      </dsp:nvSpPr>
      <dsp:spPr>
        <a:xfrm>
          <a:off x="4213644" y="2251"/>
          <a:ext cx="2177117" cy="967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</a:t>
          </a:r>
          <a:endParaRPr lang="en-US" sz="2400" kern="1200" dirty="0"/>
        </a:p>
      </dsp:txBody>
      <dsp:txXfrm>
        <a:off x="4260881" y="49488"/>
        <a:ext cx="2082643" cy="873173"/>
      </dsp:txXfrm>
    </dsp:sp>
    <dsp:sp modelId="{47F33915-6B3B-401C-B50F-B22A754E2EF7}">
      <dsp:nvSpPr>
        <dsp:cNvPr id="0" name=""/>
        <dsp:cNvSpPr/>
      </dsp:nvSpPr>
      <dsp:spPr>
        <a:xfrm>
          <a:off x="3703168" y="486075"/>
          <a:ext cx="3198068" cy="3198068"/>
        </a:xfrm>
        <a:custGeom>
          <a:avLst/>
          <a:gdLst/>
          <a:ahLst/>
          <a:cxnLst/>
          <a:rect l="0" t="0" r="0" b="0"/>
          <a:pathLst>
            <a:path>
              <a:moveTo>
                <a:pt x="2800979" y="544406"/>
              </a:moveTo>
              <a:arcTo wR="1599034" hR="1599034" stAng="19124110" swAng="1069233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58C13-D8CC-4AD2-A7BF-1189D1A964E3}">
      <dsp:nvSpPr>
        <dsp:cNvPr id="0" name=""/>
        <dsp:cNvSpPr/>
      </dsp:nvSpPr>
      <dsp:spPr>
        <a:xfrm>
          <a:off x="5780113" y="1601285"/>
          <a:ext cx="2242247" cy="967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Analysis</a:t>
          </a:r>
          <a:endParaRPr lang="en-US" sz="2400" kern="1200" dirty="0"/>
        </a:p>
      </dsp:txBody>
      <dsp:txXfrm>
        <a:off x="5827350" y="1648522"/>
        <a:ext cx="2147773" cy="873173"/>
      </dsp:txXfrm>
    </dsp:sp>
    <dsp:sp modelId="{396D247C-7331-400F-88B3-FB5C75DEFBD2}">
      <dsp:nvSpPr>
        <dsp:cNvPr id="0" name=""/>
        <dsp:cNvSpPr/>
      </dsp:nvSpPr>
      <dsp:spPr>
        <a:xfrm>
          <a:off x="3703168" y="486075"/>
          <a:ext cx="3198068" cy="3198068"/>
        </a:xfrm>
        <a:custGeom>
          <a:avLst/>
          <a:gdLst/>
          <a:ahLst/>
          <a:cxnLst/>
          <a:rect l="0" t="0" r="0" b="0"/>
          <a:pathLst>
            <a:path>
              <a:moveTo>
                <a:pt x="3058823" y="2251665"/>
              </a:moveTo>
              <a:arcTo wR="1599034" hR="1599034" stAng="1445285" swAng="1192492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85177-67DC-46B9-9178-4FD74108A018}">
      <dsp:nvSpPr>
        <dsp:cNvPr id="0" name=""/>
        <dsp:cNvSpPr/>
      </dsp:nvSpPr>
      <dsp:spPr>
        <a:xfrm>
          <a:off x="4283776" y="3200320"/>
          <a:ext cx="2036853" cy="967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Design</a:t>
          </a:r>
          <a:endParaRPr lang="en-US" sz="2400" kern="1200" dirty="0"/>
        </a:p>
      </dsp:txBody>
      <dsp:txXfrm>
        <a:off x="4331013" y="3247557"/>
        <a:ext cx="1942379" cy="873173"/>
      </dsp:txXfrm>
    </dsp:sp>
    <dsp:sp modelId="{D2CA6A8E-22C6-4F9F-B88D-7C12E5956E50}">
      <dsp:nvSpPr>
        <dsp:cNvPr id="0" name=""/>
        <dsp:cNvSpPr/>
      </dsp:nvSpPr>
      <dsp:spPr>
        <a:xfrm>
          <a:off x="3703168" y="486075"/>
          <a:ext cx="3198068" cy="3198068"/>
        </a:xfrm>
        <a:custGeom>
          <a:avLst/>
          <a:gdLst/>
          <a:ahLst/>
          <a:cxnLst/>
          <a:rect l="0" t="0" r="0" b="0"/>
          <a:pathLst>
            <a:path>
              <a:moveTo>
                <a:pt x="448067" y="2709073"/>
              </a:moveTo>
              <a:arcTo wR="1599034" hR="1599034" stAng="8162222" swAng="1192492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DDDCB-B12F-428D-A586-90FD6F79F55C}">
      <dsp:nvSpPr>
        <dsp:cNvPr id="0" name=""/>
        <dsp:cNvSpPr/>
      </dsp:nvSpPr>
      <dsp:spPr>
        <a:xfrm>
          <a:off x="2509017" y="1601285"/>
          <a:ext cx="2388303" cy="967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2556254" y="1648522"/>
        <a:ext cx="2293829" cy="873173"/>
      </dsp:txXfrm>
    </dsp:sp>
    <dsp:sp modelId="{498F4E31-E423-4928-A28F-F71BD81A544F}">
      <dsp:nvSpPr>
        <dsp:cNvPr id="0" name=""/>
        <dsp:cNvSpPr/>
      </dsp:nvSpPr>
      <dsp:spPr>
        <a:xfrm>
          <a:off x="3703168" y="486075"/>
          <a:ext cx="3198068" cy="3198068"/>
        </a:xfrm>
        <a:custGeom>
          <a:avLst/>
          <a:gdLst/>
          <a:ahLst/>
          <a:cxnLst/>
          <a:rect l="0" t="0" r="0" b="0"/>
          <a:pathLst>
            <a:path>
              <a:moveTo>
                <a:pt x="132004" y="962847"/>
              </a:moveTo>
              <a:arcTo wR="1599034" hR="1599034" stAng="12206657" swAng="1069233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1/6/2016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907767-1116-4E37-8AD8-30EEB0CF73B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DA13FA-2939-492F-A8BD-8E96CF0F4ACB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A01B0-18E5-4093-BBF6-30FAB7B5B21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0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6D01BA-B64F-47A9-BA0A-C9BD48092446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59A0F-D0FC-43A9-A49E-4D39600EF183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47043-A146-45CB-B854-3830F0E263EB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58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endParaRPr lang="en-US" sz="500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E0E96D-E80F-44AF-A45C-053EC910EBA6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9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7AF32-A330-4753-9DC7-849136BC9CBD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8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0A28C5-91DE-47B0-B9DE-EE865E9CF683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9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46B908-2CAD-4569-AB72-1502AFB14C59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9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EF8CDA-826C-489B-A03D-0B95566E6E89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96D7AF-F834-4BE3-BB4F-022D81825F7F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27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7E95F3-B629-4F49-9765-5E445881B18B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4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B7FB8E-AC7F-4E2D-B136-42720697E192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3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FEEB72-8893-4E03-89C9-76A8CBF38F7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B15DB2-3D4F-40DC-A1A0-A7477D0FA71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2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C86D75-39DB-4DF2-873D-312946301882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73F12C-82E0-446F-A2D8-38597A35A89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8E6EE1-2639-4D23-B36A-0D1E69222FE2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9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1F290-E465-446A-8F83-6735B85A2FD4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t="21780" r="21780" b="21780"/>
          <a:stretch/>
        </p:blipFill>
        <p:spPr>
          <a:xfrm>
            <a:off x="3257550" y="1832372"/>
            <a:ext cx="5676900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"/>
            <a:ext cx="655808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b="32010"/>
          <a:stretch/>
        </p:blipFill>
        <p:spPr>
          <a:xfrm>
            <a:off x="-532" y="1"/>
            <a:ext cx="12192532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83727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36" y="5372310"/>
            <a:ext cx="2276163" cy="14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pPr/>
              <a:t>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5733288"/>
            <a:ext cx="12192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4584" y="134769"/>
            <a:ext cx="12240112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0127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4676" y="6400800"/>
            <a:ext cx="388035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3026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51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apnestoba@gmail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itoba.itmaranatha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671455"/>
            <a:ext cx="9601200" cy="1350812"/>
          </a:xfrm>
        </p:spPr>
        <p:txBody>
          <a:bodyPr/>
          <a:lstStyle/>
          <a:p>
            <a:r>
              <a:rPr lang="en-US" smtClean="0"/>
              <a:t>1-RPL2</a:t>
            </a:r>
            <a:br>
              <a:rPr lang="en-US" smtClean="0"/>
            </a:br>
            <a:r>
              <a:rPr lang="en-US" sz="3600" smtClean="0"/>
              <a:t>06</a:t>
            </a:r>
            <a:r>
              <a:rPr lang="en-US" sz="3600" smtClean="0"/>
              <a:t> Januari 2016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015345"/>
            <a:ext cx="8372700" cy="1759525"/>
          </a:xfrm>
        </p:spPr>
        <p:txBody>
          <a:bodyPr>
            <a:normAutofit/>
          </a:bodyPr>
          <a:lstStyle/>
          <a:p>
            <a:r>
              <a:rPr lang="en-US" smtClean="0"/>
              <a:t>Perkenalan dan silabus</a:t>
            </a:r>
          </a:p>
          <a:p>
            <a:r>
              <a:rPr lang="en-US" smtClean="0"/>
              <a:t>SDLC – </a:t>
            </a:r>
            <a:r>
              <a:rPr lang="en-US" i="1" smtClean="0"/>
              <a:t>Software Development Life Cycle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37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300" smtClean="0">
                <a:ea typeface="ＭＳ Ｐゴシック" pitchFamily="34" charset="-128"/>
              </a:rPr>
              <a:t>Systems Development </a:t>
            </a:r>
            <a:br>
              <a:rPr lang="en-US" sz="4300" smtClean="0">
                <a:ea typeface="ＭＳ Ｐゴシック" pitchFamily="34" charset="-128"/>
              </a:rPr>
            </a:br>
            <a:r>
              <a:rPr lang="en-US" sz="4300" smtClean="0">
                <a:ea typeface="ＭＳ Ｐゴシック" pitchFamily="34" charset="-128"/>
              </a:rPr>
              <a:t>Life Cycle (SDLC)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148003" y="1510140"/>
          <a:ext cx="10531379" cy="417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SDLC Process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354667" y="1928813"/>
            <a:ext cx="9815286" cy="3714750"/>
          </a:xfrm>
        </p:spPr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The process consists of four phases</a:t>
            </a:r>
          </a:p>
          <a:p>
            <a:r>
              <a:rPr lang="en-US" sz="3000" smtClean="0">
                <a:ea typeface="ＭＳ Ｐゴシック" pitchFamily="34" charset="-128"/>
              </a:rPr>
              <a:t>Each phase consists of a series of steps</a:t>
            </a:r>
          </a:p>
          <a:p>
            <a:r>
              <a:rPr lang="en-US" sz="3000" smtClean="0">
                <a:ea typeface="ＭＳ Ｐゴシック" pitchFamily="34" charset="-128"/>
              </a:rPr>
              <a:t>Each phase is documented (deliverables)</a:t>
            </a:r>
          </a:p>
          <a:p>
            <a:r>
              <a:rPr lang="en-US" sz="3000" smtClean="0">
                <a:ea typeface="ＭＳ Ｐゴシック" pitchFamily="34" charset="-128"/>
              </a:rPr>
              <a:t>Phases are executed sequentially, incrementally, iteratively or in some other pattern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Questions to be Answered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432901" y="1296700"/>
            <a:ext cx="8402159" cy="452884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3000" smtClean="0">
                <a:ea typeface="ＭＳ Ｐゴシック" pitchFamily="34" charset="-128"/>
              </a:rPr>
              <a:t>Planning phase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500" smtClean="0">
                <a:ea typeface="ＭＳ Ｐゴシック" pitchFamily="34" charset="-128"/>
              </a:rPr>
              <a:t>Why should we build this system?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500" smtClean="0">
                <a:ea typeface="ＭＳ Ｐゴシック" pitchFamily="34" charset="-128"/>
              </a:rPr>
              <a:t>What value does it provide?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500" smtClean="0">
                <a:ea typeface="ＭＳ Ｐゴシック" pitchFamily="34" charset="-128"/>
              </a:rPr>
              <a:t>How long will it take to build?</a:t>
            </a:r>
          </a:p>
          <a:p>
            <a:pPr eaLnBrk="1" hangingPunct="1">
              <a:spcBef>
                <a:spcPts val="500"/>
              </a:spcBef>
            </a:pPr>
            <a:r>
              <a:rPr lang="en-US" sz="3000" smtClean="0">
                <a:ea typeface="ＭＳ Ｐゴシック" pitchFamily="34" charset="-128"/>
              </a:rPr>
              <a:t>Analysis phase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500" smtClean="0">
                <a:ea typeface="ＭＳ Ｐゴシック" pitchFamily="34" charset="-128"/>
              </a:rPr>
              <a:t>Who will use it?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500" smtClean="0">
                <a:ea typeface="ＭＳ Ｐゴシック" pitchFamily="34" charset="-128"/>
              </a:rPr>
              <a:t>What should the system do for us?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500" smtClean="0">
                <a:ea typeface="ＭＳ Ｐゴシック" pitchFamily="34" charset="-128"/>
              </a:rPr>
              <a:t>Where &amp; when will it be used?</a:t>
            </a:r>
          </a:p>
          <a:p>
            <a:pPr eaLnBrk="1" hangingPunct="1">
              <a:spcBef>
                <a:spcPts val="500"/>
              </a:spcBef>
            </a:pPr>
            <a:r>
              <a:rPr lang="en-US" sz="3000" smtClean="0">
                <a:ea typeface="ＭＳ Ｐゴシック" pitchFamily="34" charset="-128"/>
              </a:rPr>
              <a:t>Design phase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500" smtClean="0">
                <a:ea typeface="ＭＳ Ｐゴシック" pitchFamily="34" charset="-128"/>
              </a:rPr>
              <a:t>How should we build it?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31763" y="108645"/>
            <a:ext cx="10724444" cy="95845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SDLC: The Planning Phase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662969" y="1294805"/>
            <a:ext cx="8005031" cy="4572000"/>
          </a:xfrm>
        </p:spPr>
        <p:txBody>
          <a:bodyPr/>
          <a:lstStyle/>
          <a:p>
            <a:pPr marL="542925" indent="-542925" eaLnBrk="1" hangingPunct="1"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Project Initiation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Develop/receive a system request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Conduct a feasibility analysis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Technical feasibility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Economic feasibility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Organizational feasibility</a:t>
            </a:r>
          </a:p>
          <a:p>
            <a:pPr marL="542925" indent="-542925" eaLnBrk="1" hangingPunct="1"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Project Management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Develop the work plan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Staff the project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Monitor &amp; control the project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955964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SDLC: The Analysis Phase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114907" y="1349949"/>
            <a:ext cx="8708571" cy="4643438"/>
          </a:xfrm>
        </p:spPr>
        <p:txBody>
          <a:bodyPr/>
          <a:lstStyle/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Develop an analysis strategy</a:t>
            </a:r>
          </a:p>
          <a:p>
            <a:pPr marL="898525" lvl="1" indent="-542925" eaLnBrk="1" hangingPunct="1">
              <a:spcBef>
                <a:spcPts val="1000"/>
              </a:spcBef>
            </a:pPr>
            <a:r>
              <a:rPr lang="en-US" sz="2500" smtClean="0">
                <a:ea typeface="ＭＳ Ｐゴシック" pitchFamily="34" charset="-128"/>
              </a:rPr>
              <a:t>Model the current system</a:t>
            </a:r>
          </a:p>
          <a:p>
            <a:pPr marL="898525" lvl="1" indent="-542925" eaLnBrk="1" hangingPunct="1">
              <a:spcBef>
                <a:spcPts val="1000"/>
              </a:spcBef>
            </a:pPr>
            <a:r>
              <a:rPr lang="en-US" sz="2500" smtClean="0">
                <a:ea typeface="ＭＳ Ｐゴシック" pitchFamily="34" charset="-128"/>
              </a:rPr>
              <a:t>Formulate the new system</a:t>
            </a:r>
          </a:p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Gather the requirements</a:t>
            </a:r>
          </a:p>
          <a:p>
            <a:pPr marL="898525" lvl="1" indent="-542925" eaLnBrk="1" hangingPunct="1">
              <a:spcBef>
                <a:spcPts val="1000"/>
              </a:spcBef>
            </a:pPr>
            <a:r>
              <a:rPr lang="en-US" sz="2500" smtClean="0">
                <a:ea typeface="ＭＳ Ｐゴシック" pitchFamily="34" charset="-128"/>
              </a:rPr>
              <a:t>Develop a system concept</a:t>
            </a:r>
          </a:p>
          <a:p>
            <a:pPr marL="898525" lvl="1" indent="-542925" eaLnBrk="1" hangingPunct="1">
              <a:spcBef>
                <a:spcPts val="1000"/>
              </a:spcBef>
            </a:pPr>
            <a:r>
              <a:rPr lang="en-US" sz="2500" smtClean="0">
                <a:ea typeface="ＭＳ Ｐゴシック" pitchFamily="34" charset="-128"/>
              </a:rPr>
              <a:t>Create a business model to represent:</a:t>
            </a:r>
          </a:p>
          <a:p>
            <a:pPr marL="1196975" lvl="2" indent="-542925" eaLnBrk="1" hangingPunct="1">
              <a:spcBef>
                <a:spcPts val="1000"/>
              </a:spcBef>
            </a:pPr>
            <a:r>
              <a:rPr lang="en-US" sz="2200" smtClean="0">
                <a:ea typeface="ＭＳ Ｐゴシック" pitchFamily="34" charset="-128"/>
              </a:rPr>
              <a:t>Business data</a:t>
            </a:r>
          </a:p>
          <a:p>
            <a:pPr marL="1196975" lvl="2" indent="-542925" eaLnBrk="1" hangingPunct="1">
              <a:spcBef>
                <a:spcPts val="1000"/>
              </a:spcBef>
            </a:pPr>
            <a:r>
              <a:rPr lang="en-US" sz="2200" smtClean="0">
                <a:ea typeface="ＭＳ Ｐゴシック" pitchFamily="34" charset="-128"/>
              </a:rPr>
              <a:t>Business processes</a:t>
            </a:r>
            <a:endParaRPr lang="en-US" sz="2600" smtClean="0">
              <a:ea typeface="ＭＳ Ｐゴシック" pitchFamily="34" charset="-128"/>
            </a:endParaRPr>
          </a:p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Develop a system proposal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SDLC: The Design Phase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354667" y="1785938"/>
            <a:ext cx="9869714" cy="3571875"/>
          </a:xfrm>
        </p:spPr>
        <p:txBody>
          <a:bodyPr/>
          <a:lstStyle/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Develop a design strategy</a:t>
            </a:r>
          </a:p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Design architecture and interfaces</a:t>
            </a:r>
          </a:p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Develop databases and file specifications</a:t>
            </a:r>
          </a:p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3000" smtClean="0">
                <a:ea typeface="ＭＳ Ｐゴシック" pitchFamily="34" charset="-128"/>
              </a:rPr>
              <a:t>Develop the program design to specify:</a:t>
            </a:r>
          </a:p>
          <a:p>
            <a:pPr marL="898525" lvl="1" indent="-542925" eaLnBrk="1" hangingPunct="1">
              <a:spcBef>
                <a:spcPts val="1000"/>
              </a:spcBef>
            </a:pPr>
            <a:r>
              <a:rPr lang="en-US" sz="2500" smtClean="0">
                <a:ea typeface="ＭＳ Ｐゴシック" pitchFamily="34" charset="-128"/>
              </a:rPr>
              <a:t>What programs to write</a:t>
            </a:r>
          </a:p>
          <a:p>
            <a:pPr marL="898525" lvl="1" indent="-542925" eaLnBrk="1" hangingPunct="1">
              <a:spcBef>
                <a:spcPts val="1000"/>
              </a:spcBef>
            </a:pPr>
            <a:r>
              <a:rPr lang="en-US" sz="2500" smtClean="0">
                <a:ea typeface="ＭＳ Ｐゴシック" pitchFamily="34" charset="-128"/>
              </a:rPr>
              <a:t>What each program will do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74095" y="357188"/>
            <a:ext cx="10724444" cy="133647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SDLC: The Implementation Phase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25524" y="1928813"/>
            <a:ext cx="8708571" cy="3667125"/>
          </a:xfrm>
        </p:spPr>
        <p:txBody>
          <a:bodyPr/>
          <a:lstStyle/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  <a:defRPr/>
            </a:pPr>
            <a:r>
              <a:rPr lang="en-US" sz="3000" dirty="0" smtClean="0">
                <a:ea typeface="ＭＳ Ｐゴシック" charset="-128"/>
              </a:rPr>
              <a:t>Construct the system</a:t>
            </a:r>
          </a:p>
          <a:p>
            <a:pPr marL="898525" lvl="1" indent="-542925" eaLnBrk="1" hangingPunct="1">
              <a:spcBef>
                <a:spcPts val="1000"/>
              </a:spcBef>
              <a:defRPr/>
            </a:pPr>
            <a:r>
              <a:rPr lang="en-US" sz="2500" dirty="0" smtClean="0">
                <a:ea typeface="ＭＳ Ｐゴシック" charset="-128"/>
              </a:rPr>
              <a:t>Build it (write the programming code)</a:t>
            </a:r>
          </a:p>
          <a:p>
            <a:pPr marL="898525" lvl="1" indent="-542925" eaLnBrk="1" hangingPunct="1">
              <a:spcBef>
                <a:spcPts val="1000"/>
              </a:spcBef>
              <a:defRPr/>
            </a:pPr>
            <a:r>
              <a:rPr lang="en-US" sz="2500" dirty="0" smtClean="0">
                <a:ea typeface="ＭＳ Ｐゴシック" charset="-128"/>
              </a:rPr>
              <a:t>Test it</a:t>
            </a:r>
          </a:p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  <a:defRPr/>
            </a:pPr>
            <a:r>
              <a:rPr lang="en-US" sz="3000" dirty="0" smtClean="0">
                <a:ea typeface="ＭＳ Ｐゴシック" charset="-128"/>
              </a:rPr>
              <a:t>Install system</a:t>
            </a:r>
          </a:p>
          <a:p>
            <a:pPr lvl="1" eaLnBrk="1" hangingPunct="1">
              <a:spcBef>
                <a:spcPts val="1000"/>
              </a:spcBef>
              <a:defRPr/>
            </a:pPr>
            <a:r>
              <a:rPr lang="en-US" sz="2500" dirty="0" smtClean="0">
                <a:ea typeface="ＭＳ Ｐゴシック" charset="-128"/>
              </a:rPr>
              <a:t>Train the users</a:t>
            </a:r>
          </a:p>
          <a:p>
            <a:pPr marL="542925" indent="-542925" eaLnBrk="1" hangingPunct="1">
              <a:spcBef>
                <a:spcPts val="1000"/>
              </a:spcBef>
              <a:buFont typeface="Calibri" pitchFamily="34" charset="0"/>
              <a:buAutoNum type="arabicPeriod"/>
              <a:defRPr/>
            </a:pPr>
            <a:r>
              <a:rPr lang="en-US" sz="3000" dirty="0" smtClean="0">
                <a:ea typeface="ＭＳ Ｐゴシック" charset="-128"/>
              </a:rPr>
              <a:t>Support the system (maintenance)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955964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SDLC: Methodologies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35238" y="1266825"/>
            <a:ext cx="9234715" cy="4543723"/>
          </a:xfrm>
        </p:spPr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Methodology: a formalized approach to implementing the SDLC</a:t>
            </a:r>
          </a:p>
          <a:p>
            <a:r>
              <a:rPr lang="en-US" sz="3000" smtClean="0">
                <a:ea typeface="ＭＳ Ｐゴシック" pitchFamily="34" charset="-128"/>
              </a:rPr>
              <a:t>Categories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Process oriented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Data centered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Object-oriented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Structured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Rapid action development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Agile development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31763" y="108645"/>
            <a:ext cx="10724444" cy="103435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Classes of Methodologies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60745" y="1225830"/>
            <a:ext cx="7492999" cy="44008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Structured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Waterfall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Parallel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Rapid Application Developmen</a:t>
            </a:r>
            <a:r>
              <a:rPr lang="en-US" smtClean="0">
                <a:ea typeface="ＭＳ Ｐゴシック" pitchFamily="34" charset="-128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Phased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Prototyping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Agile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eXtreme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SCRUM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Which Methodology to Use?</a:t>
            </a:r>
          </a:p>
        </p:txBody>
      </p:sp>
      <p:pic>
        <p:nvPicPr>
          <p:cNvPr id="26627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9524" y="1602880"/>
            <a:ext cx="9768921" cy="5047302"/>
          </a:xfr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Perkenalan Singkat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Dosen: Hapnes Toba (lt. 8 GWM)</a:t>
            </a:r>
          </a:p>
          <a:p>
            <a:r>
              <a:rPr lang="en-US" smtClean="0"/>
              <a:t>Kontak: </a:t>
            </a:r>
            <a:r>
              <a:rPr lang="en-US" smtClean="0">
                <a:hlinkClick r:id="rId2"/>
              </a:rPr>
              <a:t>hapnestoba@gmail.com</a:t>
            </a:r>
            <a:r>
              <a:rPr lang="en-US" smtClean="0"/>
              <a:t> / 0818.0905.7037</a:t>
            </a:r>
          </a:p>
          <a:p>
            <a:r>
              <a:rPr lang="en-US" smtClean="0"/>
              <a:t>Riset:</a:t>
            </a:r>
          </a:p>
          <a:p>
            <a:pPr lvl="1"/>
            <a:r>
              <a:rPr lang="en-US" i="1" smtClean="0"/>
              <a:t>Information retrieval</a:t>
            </a:r>
          </a:p>
          <a:p>
            <a:pPr lvl="1"/>
            <a:r>
              <a:rPr lang="en-US" i="1" smtClean="0"/>
              <a:t>Text analysis</a:t>
            </a:r>
          </a:p>
          <a:p>
            <a:pPr lvl="1"/>
            <a:r>
              <a:rPr lang="en-US" i="1" smtClean="0"/>
              <a:t>Information extraction </a:t>
            </a:r>
          </a:p>
          <a:p>
            <a:pPr lvl="2"/>
            <a:r>
              <a:rPr lang="en-US" i="1" smtClean="0"/>
              <a:t>Machine learning</a:t>
            </a:r>
          </a:p>
          <a:p>
            <a:pPr lvl="2"/>
            <a:r>
              <a:rPr lang="en-US" i="1" smtClean="0"/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26474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83127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Systems Analyst: Skills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31763" y="1225830"/>
            <a:ext cx="10879666" cy="4686597"/>
          </a:xfrm>
        </p:spPr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Agents of change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Identify ways to improve the organization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Motivate &amp; train others</a:t>
            </a:r>
          </a:p>
          <a:p>
            <a:r>
              <a:rPr lang="en-US" sz="3000" smtClean="0">
                <a:ea typeface="ＭＳ Ｐゴシック" pitchFamily="34" charset="-128"/>
              </a:rPr>
              <a:t>Skills needed: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Technical: must understand the technology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Business: must know the business processes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Analytical: must be able to solve problems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Communications: technical &amp; non-technical audiences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Interpersonal: leadership &amp; management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Ethics: deal fairly and protect confidential information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Systems Analyst: Roles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5333" y="1122218"/>
            <a:ext cx="10047111" cy="5541818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74095" y="285750"/>
            <a:ext cx="10724444" cy="133647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Object-Oriented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Systems Analysis &amp; Design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850572" y="1985368"/>
            <a:ext cx="10037032" cy="365819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Attempts to balance data and process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Utilizes the Unified Modeling Language (UML) and the Unified Process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Characteristics of OOAD: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Use-case Driven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Architecture Centric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Iterative and Incremental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74095" y="285750"/>
            <a:ext cx="10724444" cy="133647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Characteristics of Object-Oriented Systems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Classes &amp; Objects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Object (instance): instantiation of a class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Attributes: information that describes the class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State: describes its values and relationships at a point in time</a:t>
            </a:r>
          </a:p>
          <a:p>
            <a:r>
              <a:rPr lang="en-US" sz="2700" smtClean="0">
                <a:ea typeface="ＭＳ Ｐゴシック" pitchFamily="34" charset="-128"/>
              </a:rPr>
              <a:t>Methods &amp; Messages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Methods: the behavior of a class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Messages: information sent to an object to trigger a method (procedure call)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74095" y="357188"/>
            <a:ext cx="10724444" cy="133647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Characteristics of Object-Oriented Systems (cont.)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31763" y="1857375"/>
            <a:ext cx="10724444" cy="3857625"/>
          </a:xfrm>
        </p:spPr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Encapsulation &amp; information hiding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Encapsulation: combination of process &amp; data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Information hiding: functionality is hidden</a:t>
            </a:r>
          </a:p>
          <a:p>
            <a:r>
              <a:rPr lang="en-US" sz="3000" smtClean="0">
                <a:ea typeface="ＭＳ Ｐゴシック" pitchFamily="34" charset="-128"/>
              </a:rPr>
              <a:t>Inheritance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General classes are created (superclasses)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Subclasses can inherit data and methods from a superclass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77334" y="285750"/>
            <a:ext cx="10724444" cy="1336477"/>
          </a:xfrm>
        </p:spPr>
        <p:txBody>
          <a:bodyPr>
            <a:normAutofit fontScale="90000"/>
          </a:bodyPr>
          <a:lstStyle/>
          <a:p>
            <a:r>
              <a:rPr lang="en-US" sz="5400" smtClean="0">
                <a:ea typeface="ＭＳ Ｐゴシック" pitchFamily="34" charset="-128"/>
              </a:rPr>
              <a:t/>
            </a:r>
            <a:br>
              <a:rPr lang="en-US" sz="5400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Characteristics of Object-Oriented Systems (cont.)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31763" y="1785937"/>
            <a:ext cx="10724444" cy="3786188"/>
          </a:xfrm>
        </p:spPr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Polymorphism &amp; dynamic binding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Polymorphism: the same message can have different meanings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Dynamic binding: type of object is not determined until run-time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Contrast with static binding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Object-Oriented Systems Analysis &amp; 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Use-case driven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Use-cases define the behavior of a system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Each use-case focuses on one business process</a:t>
            </a:r>
          </a:p>
          <a:p>
            <a:r>
              <a:rPr lang="en-US" sz="3000" smtClean="0">
                <a:ea typeface="ＭＳ Ｐゴシック" pitchFamily="34" charset="-128"/>
              </a:rPr>
              <a:t>Architecture centric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Functional (external) view: focuses on the user’s perspective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Static (structural) view: focuses on attributes, methods, classes &amp; relationships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Dynamic (behavioral) view: focuses on messages between classes and resulting behaviors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Object-Oriented Systems Analysis &amp; Design (cont.)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Iterative &amp; incremental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Undergoes continuous testing &amp; refinement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analyst understands the system better over time</a:t>
            </a:r>
          </a:p>
          <a:p>
            <a:r>
              <a:rPr lang="en-US" sz="3000" smtClean="0">
                <a:ea typeface="ＭＳ Ｐゴシック" pitchFamily="34" charset="-128"/>
              </a:rPr>
              <a:t>Benefits of OOSAD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Break a complex system into smaller, more manageable modules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Work on modules individually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See the system more realistically—as the users do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29989"/>
            <a:ext cx="9601200" cy="703729"/>
          </a:xfrm>
        </p:spPr>
        <p:txBody>
          <a:bodyPr>
            <a:normAutofit/>
          </a:bodyPr>
          <a:lstStyle/>
          <a:p>
            <a:r>
              <a:rPr lang="en-US"/>
              <a:t>Iterative </a:t>
            </a:r>
            <a:r>
              <a:rPr lang="en-US" smtClean="0"/>
              <a:t>and Incremental Development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059" y="833718"/>
            <a:ext cx="7826187" cy="49485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5083" y="3290050"/>
            <a:ext cx="3083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Minion-Regular"/>
              </a:rPr>
              <a:t>Sequence Diagrams</a:t>
            </a:r>
          </a:p>
          <a:p>
            <a:r>
              <a:rPr lang="en-US">
                <a:solidFill>
                  <a:srgbClr val="FF0000"/>
                </a:solidFill>
                <a:latin typeface="Minion-Regular"/>
              </a:rPr>
              <a:t>Communication Diagrams</a:t>
            </a:r>
          </a:p>
          <a:p>
            <a:r>
              <a:rPr lang="en-US">
                <a:solidFill>
                  <a:srgbClr val="FF0000"/>
                </a:solidFill>
                <a:latin typeface="Minion-Regular"/>
              </a:rPr>
              <a:t>Behavioral State Machines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1383" y="1662973"/>
            <a:ext cx="2544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Minion-Regular"/>
              </a:rPr>
              <a:t>Activity </a:t>
            </a:r>
            <a:r>
              <a:rPr lang="en-US" smtClean="0">
                <a:solidFill>
                  <a:srgbClr val="FF0000"/>
                </a:solidFill>
                <a:latin typeface="Minion-Regular"/>
              </a:rPr>
              <a:t>Diagrams</a:t>
            </a:r>
          </a:p>
          <a:p>
            <a:r>
              <a:rPr lang="en-US">
                <a:solidFill>
                  <a:srgbClr val="FF0000"/>
                </a:solidFill>
                <a:latin typeface="Minion-Regular"/>
              </a:rPr>
              <a:t>Use-Case </a:t>
            </a:r>
            <a:r>
              <a:rPr lang="en-US" smtClean="0">
                <a:solidFill>
                  <a:srgbClr val="FF0000"/>
                </a:solidFill>
                <a:latin typeface="Minion-Regular"/>
              </a:rPr>
              <a:t>Descriptions</a:t>
            </a:r>
          </a:p>
          <a:p>
            <a:r>
              <a:rPr lang="en-US" smtClean="0">
                <a:solidFill>
                  <a:srgbClr val="FF0000"/>
                </a:solidFill>
                <a:latin typeface="Minion-Regular"/>
              </a:rPr>
              <a:t>Use-Case Diagrams</a:t>
            </a:r>
            <a:endParaRPr lang="en-US">
              <a:solidFill>
                <a:srgbClr val="FF0000"/>
              </a:solidFill>
              <a:latin typeface="Minion-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363" y="3290050"/>
            <a:ext cx="5019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Minion-Regular"/>
              </a:rPr>
              <a:t>Class Responsibility Collaboration (CRC) cards</a:t>
            </a:r>
          </a:p>
          <a:p>
            <a:r>
              <a:rPr lang="en-US" smtClean="0">
                <a:solidFill>
                  <a:srgbClr val="FF0000"/>
                </a:solidFill>
                <a:latin typeface="Minion-Regular"/>
              </a:rPr>
              <a:t>Class Diagrams</a:t>
            </a:r>
          </a:p>
          <a:p>
            <a:r>
              <a:rPr lang="en-US" smtClean="0">
                <a:solidFill>
                  <a:srgbClr val="FF0000"/>
                </a:solidFill>
                <a:latin typeface="Minion-Regular"/>
              </a:rPr>
              <a:t>Object Diagrams</a:t>
            </a:r>
            <a:endParaRPr lang="en-US">
              <a:solidFill>
                <a:srgbClr val="FF0000"/>
              </a:solidFill>
              <a:latin typeface="Minio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331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Unified Process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specific methodology that maps out when and how to use the various UML techniques for object-oriented analysis and design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two-dimensional process consisting of phases and workflows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Phases are time periods in development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Workflows are the tasks that occur in each phase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Activities in both phases &amp; workflows will overlap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Waktu </a:t>
            </a:r>
            <a:r>
              <a:rPr lang="en-US" smtClean="0"/>
              <a:t>Perkuliahan SP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593266"/>
            <a:ext cx="9601198" cy="39624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Tiap hari (kec. Hari Jumat atau ada pengumuman lain) </a:t>
            </a:r>
          </a:p>
          <a:p>
            <a:pPr lvl="1"/>
            <a:r>
              <a:rPr lang="en-US" smtClean="0"/>
              <a:t>9:30 – 12:00</a:t>
            </a:r>
          </a:p>
          <a:p>
            <a:r>
              <a:rPr lang="en-US" smtClean="0"/>
              <a:t>Materi:</a:t>
            </a:r>
          </a:p>
          <a:p>
            <a:pPr lvl="1"/>
            <a:r>
              <a:rPr lang="en-US" smtClean="0"/>
              <a:t>Teori: 12 tatap muka</a:t>
            </a:r>
          </a:p>
          <a:p>
            <a:pPr lvl="1"/>
            <a:r>
              <a:rPr lang="en-US" smtClean="0"/>
              <a:t>Praktek: latihan desain, laporan, kode program, presentasi.</a:t>
            </a:r>
            <a:endParaRPr lang="en-US"/>
          </a:p>
          <a:p>
            <a:r>
              <a:rPr lang="en-US" b="1" smtClean="0"/>
              <a:t>Ruang</a:t>
            </a:r>
            <a:r>
              <a:rPr lang="en-US" smtClean="0"/>
              <a:t>: Lab. </a:t>
            </a:r>
            <a:r>
              <a:rPr lang="en-US" smtClean="0"/>
              <a:t>Adv 1</a:t>
            </a:r>
            <a:endParaRPr lang="en-US" smtClean="0"/>
          </a:p>
          <a:p>
            <a:r>
              <a:rPr lang="en-US" b="1" smtClean="0"/>
              <a:t>Kesepakatan</a:t>
            </a:r>
            <a:r>
              <a:rPr lang="en-US" smtClean="0"/>
              <a:t>:</a:t>
            </a:r>
          </a:p>
          <a:p>
            <a:pPr lvl="1"/>
            <a:r>
              <a:rPr lang="en-US" smtClean="0"/>
              <a:t>Tepat waktu (15 menit toleransi)</a:t>
            </a:r>
          </a:p>
          <a:p>
            <a:pPr lvl="1"/>
            <a:r>
              <a:rPr lang="en-US" i="1" smtClean="0"/>
              <a:t>Gadget</a:t>
            </a:r>
            <a:r>
              <a:rPr lang="en-US" smtClean="0"/>
              <a:t> non-aktif: </a:t>
            </a:r>
            <a:r>
              <a:rPr lang="en-US" i="1" smtClean="0"/>
              <a:t>emergency</a:t>
            </a:r>
            <a:r>
              <a:rPr lang="en-US" smtClean="0"/>
              <a:t> silakan ke luar kelas dulu</a:t>
            </a:r>
          </a:p>
          <a:p>
            <a:pPr lvl="1"/>
            <a:r>
              <a:rPr lang="en-US" smtClean="0"/>
              <a:t>Silakan buat janji, jika ingin diskusi di luar sesi perkuliahan</a:t>
            </a:r>
          </a:p>
          <a:p>
            <a:pPr lvl="1"/>
            <a:r>
              <a:rPr lang="en-US" smtClean="0"/>
              <a:t>Kejujuran akademis: copas, nyontek, dkk sejenisnya harap </a:t>
            </a:r>
            <a:r>
              <a:rPr lang="en-US" u="sng" smtClean="0"/>
              <a:t>dihindari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307668" y="0"/>
            <a:ext cx="9601200" cy="803564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Unified Process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17807" r="-17807"/>
          <a:stretch>
            <a:fillRect/>
          </a:stretch>
        </p:blipFill>
        <p:spPr>
          <a:xfrm>
            <a:off x="587209" y="803564"/>
            <a:ext cx="9789822" cy="5943596"/>
          </a:xfrm>
          <a:ln>
            <a:solidFill>
              <a:srgbClr val="173457"/>
            </a:solidFill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96981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Unified Process Phases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451429" y="1500188"/>
            <a:ext cx="9869714" cy="4572000"/>
          </a:xfrm>
        </p:spPr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Inception</a:t>
            </a:r>
          </a:p>
          <a:p>
            <a:pPr lvl="1" eaLnBrk="1" hangingPunct="1"/>
            <a:r>
              <a:rPr lang="en-US" sz="2500" smtClean="0">
                <a:ea typeface="ＭＳ Ｐゴシック" pitchFamily="34" charset="-128"/>
              </a:rPr>
              <a:t>Feasibility analyses performed</a:t>
            </a:r>
          </a:p>
          <a:p>
            <a:pPr lvl="1" eaLnBrk="1" hangingPunct="1"/>
            <a:r>
              <a:rPr lang="en-US" sz="2500" smtClean="0">
                <a:ea typeface="ＭＳ Ｐゴシック" pitchFamily="34" charset="-128"/>
              </a:rPr>
              <a:t>Workflows vary but focus is on business modeling &amp; requirements gathering</a:t>
            </a:r>
          </a:p>
          <a:p>
            <a:pPr eaLnBrk="1" hangingPunct="1">
              <a:spcBef>
                <a:spcPts val="600"/>
              </a:spcBef>
            </a:pPr>
            <a:r>
              <a:rPr lang="en-US" sz="3000" smtClean="0">
                <a:ea typeface="ＭＳ Ｐゴシック" pitchFamily="34" charset="-128"/>
              </a:rPr>
              <a:t>Elaboration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500" smtClean="0">
                <a:ea typeface="ＭＳ Ｐゴシック" pitchFamily="34" charset="-128"/>
              </a:rPr>
              <a:t>Heavy focus on analysis &amp; design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500" smtClean="0">
                <a:ea typeface="ＭＳ Ｐゴシック" pitchFamily="34" charset="-128"/>
              </a:rPr>
              <a:t>Other workflows may be included</a:t>
            </a:r>
          </a:p>
          <a:p>
            <a:pPr eaLnBrk="1" hangingPunct="1">
              <a:spcBef>
                <a:spcPts val="600"/>
              </a:spcBef>
            </a:pPr>
            <a:r>
              <a:rPr lang="en-US" sz="3000" smtClean="0">
                <a:ea typeface="ＭＳ Ｐゴシック" pitchFamily="34" charset="-128"/>
              </a:rPr>
              <a:t>Construction: Focus on programming (implementation)</a:t>
            </a:r>
          </a:p>
          <a:p>
            <a:pPr eaLnBrk="1" hangingPunct="1">
              <a:spcBef>
                <a:spcPts val="600"/>
              </a:spcBef>
            </a:pPr>
            <a:r>
              <a:rPr lang="en-US" sz="3000" smtClean="0">
                <a:ea typeface="ＭＳ Ｐゴシック" pitchFamily="34" charset="-128"/>
              </a:rPr>
              <a:t>Transition: Focus on testing &amp; deployment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Engineering Workflows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475366" y="1885653"/>
            <a:ext cx="4449032" cy="3686472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Business modeling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Requirements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Analysis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Design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Implementation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Testing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Deployment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Supporting Workflows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459366" y="1885653"/>
            <a:ext cx="8309429" cy="4115097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Project management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Configuration and change management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Environment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Operations and support*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ea typeface="ＭＳ Ｐゴシック" pitchFamily="34" charset="-128"/>
              </a:rPr>
              <a:t>Infrastructure management*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* Part of the </a:t>
            </a:r>
            <a:r>
              <a:rPr lang="en-US" i="1" smtClean="0">
                <a:ea typeface="ＭＳ Ｐゴシック" pitchFamily="34" charset="-128"/>
              </a:rPr>
              <a:t>enhanced</a:t>
            </a:r>
            <a:r>
              <a:rPr lang="en-US" smtClean="0">
                <a:ea typeface="ＭＳ Ｐゴシック" pitchFamily="34" charset="-128"/>
              </a:rPr>
              <a:t> unified process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31763" y="378024"/>
            <a:ext cx="10724444" cy="133647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Extensions to the Unified Process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644952" y="1885653"/>
            <a:ext cx="9482667" cy="3329285"/>
          </a:xfrm>
        </p:spPr>
        <p:txBody>
          <a:bodyPr>
            <a:normAutofit lnSpcReduction="10000"/>
          </a:bodyPr>
          <a:lstStyle/>
          <a:p>
            <a:r>
              <a:rPr lang="en-US" sz="3000" smtClean="0">
                <a:ea typeface="ＭＳ Ｐゴシック" pitchFamily="34" charset="-128"/>
              </a:rPr>
              <a:t>The Unified Process does not include: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Staffing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Budgeting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Contract management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Maintenance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Operations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Support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Cross- or inter-project issues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74095" y="285751"/>
            <a:ext cx="10724444" cy="62865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Extensions to the Unified Process (cont.)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257905" y="1019609"/>
            <a:ext cx="9912048" cy="4543723"/>
          </a:xfrm>
        </p:spPr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Add a Production Phase to address issues after the product has been deployed</a:t>
            </a:r>
          </a:p>
          <a:p>
            <a:pPr>
              <a:spcBef>
                <a:spcPts val="600"/>
              </a:spcBef>
            </a:pPr>
            <a:r>
              <a:rPr lang="en-US" sz="3000" smtClean="0">
                <a:ea typeface="ＭＳ Ｐゴシック" pitchFamily="34" charset="-128"/>
              </a:rPr>
              <a:t>New Workflows: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Operations &amp; Support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Infrastructure management</a:t>
            </a:r>
          </a:p>
          <a:p>
            <a:pPr>
              <a:spcBef>
                <a:spcPts val="600"/>
              </a:spcBef>
            </a:pPr>
            <a:r>
              <a:rPr lang="en-US" sz="3000" smtClean="0">
                <a:ea typeface="ＭＳ Ｐゴシック" pitchFamily="34" charset="-128"/>
              </a:rPr>
              <a:t>Modifications to existing workflows: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Test workflow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Deployment workflow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Environment workflow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Project Management workflow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Configuration &amp; change management workflow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Unified Modeling Language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Provides a common vocabulary of object-oriented terms and diagramming techniques rich enough to model any systems development project from analysis through implementation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Version 2.0 has 14 diagrams in 2 major groups: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Structure diagrams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Behavior diagrams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UML Structure Diagrams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Represent the data and static relationships in an information system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Class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Object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Package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Deployment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Component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Composite structure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31763" y="108645"/>
            <a:ext cx="10724444" cy="133647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UML Behavior Diagrams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608794" y="1599903"/>
            <a:ext cx="10974413" cy="1829097"/>
          </a:xfrm>
        </p:spPr>
        <p:txBody>
          <a:bodyPr/>
          <a:lstStyle/>
          <a:p>
            <a:pPr eaLnBrk="1" hangingPunct="1">
              <a:spcBef>
                <a:spcPts val="1688"/>
              </a:spcBef>
            </a:pPr>
            <a:r>
              <a:rPr lang="en-US" sz="3100" smtClean="0">
                <a:ea typeface="ＭＳ Ｐゴシック" pitchFamily="34" charset="-128"/>
              </a:rPr>
              <a:t>Depict the dynamic relationships among the instances or objects that represent the business information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63" y="2639293"/>
            <a:ext cx="10972800" cy="2819399"/>
          </a:xfrm>
        </p:spPr>
        <p:txBody>
          <a:bodyPr numCol="2" rtlCol="0">
            <a:noAutofit/>
          </a:bodyPr>
          <a:lstStyle/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Activity</a:t>
            </a:r>
          </a:p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Sequence</a:t>
            </a:r>
          </a:p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Communication</a:t>
            </a:r>
          </a:p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Interaction overview</a:t>
            </a:r>
          </a:p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Timing</a:t>
            </a:r>
          </a:p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Behavior state machine</a:t>
            </a:r>
          </a:p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Protocol </a:t>
            </a:r>
            <a:r>
              <a:rPr lang="en-US" sz="250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state machine</a:t>
            </a: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724959" lvl="1" indent="-355767" eaLnBrk="1" fontAlgn="auto" hangingPunct="1">
              <a:spcBef>
                <a:spcPts val="634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Use-case diagrams</a:t>
            </a:r>
          </a:p>
          <a:p>
            <a:pPr marL="369192" indent="-36919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3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31763" y="108645"/>
            <a:ext cx="10724444" cy="110579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959" y="1343892"/>
            <a:ext cx="9601198" cy="3962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ea typeface="ＭＳ Ｐゴシック" charset="-128"/>
              </a:rPr>
              <a:t>All systems development projects follow essentially the same process, called the system development life cycle (SDLC)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ea typeface="ＭＳ Ｐゴシック" charset="-128"/>
              </a:rPr>
              <a:t>System development methodologies are formalized approaches to implementing SDLCs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ea typeface="ＭＳ Ｐゴシック" charset="-128"/>
              </a:rPr>
              <a:t>The systems analyst needs a variety of skills and plays a number of different roles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ea typeface="ＭＳ Ｐゴシック" charset="-128"/>
              </a:rPr>
              <a:t>Object-oriented systems differ from traditional systems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Penilaian dan Silabus (dibagikan)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89407"/>
              </p:ext>
            </p:extLst>
          </p:nvPr>
        </p:nvGraphicFramePr>
        <p:xfrm>
          <a:off x="741738" y="1749394"/>
          <a:ext cx="11016044" cy="2418080"/>
        </p:xfrm>
        <a:graphic>
          <a:graphicData uri="http://schemas.openxmlformats.org/drawingml/2006/table">
            <a:tbl>
              <a:tblPr/>
              <a:tblGrid>
                <a:gridCol w="2956560"/>
                <a:gridCol w="3604260"/>
                <a:gridCol w="445522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UTS  (30%)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UAS (40%)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KAT (30%)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rerata </a:t>
                      </a: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kuis/tugas 3x </a:t>
                      </a: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(5%),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kuis besar (10%),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UTS - wajib (15%).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rerata </a:t>
                      </a: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kuis/tugas</a:t>
                      </a:r>
                      <a:r>
                        <a:rPr lang="en-US" sz="1800" b="1" baseline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3x </a:t>
                      </a: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(5%), 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kuis besar (10%),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tugas mandiri (10%): </a:t>
                      </a:r>
                      <a:endParaRPr lang="en-US" sz="1800" b="1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latin typeface="Arial"/>
                          <a:ea typeface="Times New Roman"/>
                          <a:cs typeface="Arial"/>
                        </a:rPr>
                        <a:t>analisis </a:t>
                      </a:r>
                      <a:r>
                        <a:rPr lang="en-US" sz="1800" b="0">
                          <a:latin typeface="Arial"/>
                          <a:ea typeface="Times New Roman"/>
                          <a:cs typeface="Arial"/>
                        </a:rPr>
                        <a:t>pengembangan proyek</a:t>
                      </a:r>
                      <a:endParaRPr lang="en-US" sz="1800" b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UAS - wajib (15%).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proyek </a:t>
                      </a: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kelompok (30%): </a:t>
                      </a:r>
                      <a:endParaRPr lang="en-US" sz="1800" b="1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proposal</a:t>
                      </a: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, presentasi dan laporan </a:t>
                      </a:r>
                      <a:r>
                        <a:rPr lang="en-US" sz="1800" b="1" smtClean="0">
                          <a:latin typeface="Arial"/>
                          <a:ea typeface="Times New Roman"/>
                          <a:cs typeface="Arial"/>
                        </a:rPr>
                        <a:t>akhir</a:t>
                      </a: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31763" y="108645"/>
            <a:ext cx="10724444" cy="117723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31763" y="1428751"/>
            <a:ext cx="10724444" cy="4515445"/>
          </a:xfrm>
        </p:spPr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Object-Oriented Systems Analysis and Design (OOSAD) uses a use-case-driven, architecture-centric, iterative, and incremental information systems development approach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The Unified Process is a two-dimensional systems development process described with a set of phases and workflows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The Unified Modeling Language, or UML, is a standard set of diagramming techniques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905435"/>
          </a:xfrm>
        </p:spPr>
        <p:txBody>
          <a:bodyPr/>
          <a:lstStyle/>
          <a:p>
            <a:r>
              <a:rPr lang="en-US" smtClean="0"/>
              <a:t>Praktek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210236"/>
            <a:ext cx="9601198" cy="4580966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Bentuk kelompok kerja 2-3 orang</a:t>
            </a:r>
          </a:p>
          <a:p>
            <a:pPr lvl="1"/>
            <a:r>
              <a:rPr lang="en-US" smtClean="0"/>
              <a:t>Carilah sebuah aplikasi (perangkat lunak) yang cocok dengan kapasitas Anda (bisa dari tugas RPL 1, kerja praktek atau mata kuliah lainnya) </a:t>
            </a:r>
          </a:p>
          <a:p>
            <a:r>
              <a:rPr lang="en-US" smtClean="0"/>
              <a:t>Review: RPL 1</a:t>
            </a:r>
          </a:p>
          <a:p>
            <a:pPr lvl="1"/>
            <a:r>
              <a:rPr lang="en-US" i="1" smtClean="0"/>
              <a:t>Procedural design</a:t>
            </a:r>
            <a:r>
              <a:rPr lang="en-US" smtClean="0"/>
              <a:t>: </a:t>
            </a:r>
            <a:r>
              <a:rPr lang="en-US" i="1" smtClean="0"/>
              <a:t>data flow diagram </a:t>
            </a:r>
            <a:r>
              <a:rPr lang="en-US" smtClean="0"/>
              <a:t>(DFD)</a:t>
            </a:r>
          </a:p>
          <a:p>
            <a:r>
              <a:rPr lang="en-US" smtClean="0"/>
              <a:t>Persiapan kuis besok:</a:t>
            </a:r>
          </a:p>
          <a:p>
            <a:pPr lvl="1"/>
            <a:r>
              <a:rPr lang="en-US" smtClean="0"/>
              <a:t>Apakah </a:t>
            </a:r>
            <a:r>
              <a:rPr lang="en-US" u="sng" smtClean="0"/>
              <a:t>persamaan</a:t>
            </a:r>
            <a:r>
              <a:rPr lang="en-US" smtClean="0"/>
              <a:t> dan </a:t>
            </a:r>
            <a:r>
              <a:rPr lang="en-US" u="sng" smtClean="0"/>
              <a:t>perbedaan</a:t>
            </a:r>
            <a:r>
              <a:rPr lang="en-US" smtClean="0"/>
              <a:t> antara desain prosedural dan berorientasi obyek?</a:t>
            </a:r>
          </a:p>
          <a:p>
            <a:pPr lvl="1"/>
            <a:r>
              <a:rPr lang="en-US" smtClean="0"/>
              <a:t>Jelaskan beserta contoh konsep OO berikut ini:</a:t>
            </a:r>
          </a:p>
          <a:p>
            <a:pPr lvl="2"/>
            <a:r>
              <a:rPr lang="en-US" smtClean="0"/>
              <a:t>Enkapsulasi</a:t>
            </a:r>
          </a:p>
          <a:p>
            <a:pPr lvl="2"/>
            <a:r>
              <a:rPr lang="en-US" smtClean="0"/>
              <a:t>Pewarisan</a:t>
            </a:r>
          </a:p>
          <a:p>
            <a:pPr lvl="2"/>
            <a:r>
              <a:rPr lang="en-US" smtClean="0"/>
              <a:t>Polimorpisme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7818"/>
            <a:ext cx="9601200" cy="651164"/>
          </a:xfrm>
        </p:spPr>
        <p:txBody>
          <a:bodyPr/>
          <a:lstStyle/>
          <a:p>
            <a:r>
              <a:rPr lang="en-US" smtClean="0"/>
              <a:t>Lain-lain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969803"/>
            <a:ext cx="9601198" cy="487681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Setiap kelompok (2-3 orang), wajib membuat folder khusus melalui </a:t>
            </a:r>
            <a:r>
              <a:rPr lang="en-US" i="1" smtClean="0">
                <a:solidFill>
                  <a:srgbClr val="FF0000"/>
                </a:solidFill>
              </a:rPr>
              <a:t>cloud</a:t>
            </a:r>
            <a:r>
              <a:rPr lang="en-US" i="1" smtClean="0"/>
              <a:t> (Google Drive, Microsoft OneDrive, GitHub atau lainnya) </a:t>
            </a:r>
            <a:r>
              <a:rPr lang="en-US" smtClean="0"/>
              <a:t>untuk tugas-tugas yang diberikan. Setiap kali pengumpulan wajib </a:t>
            </a:r>
            <a:r>
              <a:rPr lang="en-US" smtClean="0">
                <a:solidFill>
                  <a:srgbClr val="FF0000"/>
                </a:solidFill>
              </a:rPr>
              <a:t>membagikan tautan</a:t>
            </a:r>
            <a:r>
              <a:rPr lang="en-US" smtClean="0"/>
              <a:t> folder tersebut kepada dosen</a:t>
            </a:r>
            <a:r>
              <a:rPr lang="en-US" i="1" smtClean="0"/>
              <a:t>. </a:t>
            </a:r>
          </a:p>
          <a:p>
            <a:r>
              <a:rPr lang="en-US" smtClean="0">
                <a:solidFill>
                  <a:srgbClr val="FF0000"/>
                </a:solidFill>
              </a:rPr>
              <a:t>Tugas dan materi </a:t>
            </a:r>
            <a:r>
              <a:rPr lang="en-US" smtClean="0"/>
              <a:t>perkuliahan dapat diperoleh melalui </a:t>
            </a:r>
            <a:r>
              <a:rPr lang="en-US" smtClean="0">
                <a:hlinkClick r:id="rId2"/>
              </a:rPr>
              <a:t>http://sitoba.itmaranatha.org</a:t>
            </a:r>
            <a:r>
              <a:rPr lang="en-US" smtClean="0"/>
              <a:t> </a:t>
            </a:r>
          </a:p>
          <a:p>
            <a:r>
              <a:rPr lang="en-US" smtClean="0"/>
              <a:t>Terkait waktu pengumpulan tugas-tugas, harap memperhatikan jadwal yang telah diinformasikan. </a:t>
            </a:r>
            <a:r>
              <a:rPr lang="en-US" smtClean="0">
                <a:solidFill>
                  <a:srgbClr val="FF0000"/>
                </a:solidFill>
              </a:rPr>
              <a:t>Keterlambatan</a:t>
            </a:r>
            <a:r>
              <a:rPr lang="en-US" smtClean="0"/>
              <a:t> memiliki konsekuensi pemotongan nilai </a:t>
            </a:r>
            <a:r>
              <a:rPr lang="en-US" smtClean="0">
                <a:solidFill>
                  <a:srgbClr val="FF0000"/>
                </a:solidFill>
              </a:rPr>
              <a:t>25% per hari </a:t>
            </a:r>
            <a:r>
              <a:rPr lang="en-US" smtClean="0"/>
              <a:t>keterlambatan (4 hari keterlambatan berarti nilai = 0). </a:t>
            </a:r>
          </a:p>
          <a:p>
            <a:r>
              <a:rPr lang="en-US" smtClean="0">
                <a:solidFill>
                  <a:srgbClr val="FF0000"/>
                </a:solidFill>
              </a:rPr>
              <a:t>Penyalinan jawaban</a:t>
            </a:r>
            <a:r>
              <a:rPr lang="en-US" smtClean="0"/>
              <a:t> antar kelompok, baik itu sebagian ataupun keseluruhan akan berakibat nilai 0 untuk tugas yang bersangkutan dan berlaku untuk semua kelompok yang terlibat. </a:t>
            </a:r>
          </a:p>
          <a:p>
            <a:r>
              <a:rPr lang="en-US" smtClean="0">
                <a:solidFill>
                  <a:srgbClr val="FF0000"/>
                </a:solidFill>
              </a:rPr>
              <a:t>Kuis</a:t>
            </a:r>
            <a:r>
              <a:rPr lang="en-US" smtClean="0"/>
              <a:t> atau tugas pengganti kuis, diupayakan sesuai jadwal. 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Buku Pegangan dan 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593271"/>
            <a:ext cx="10385569" cy="4156366"/>
          </a:xfrm>
        </p:spPr>
        <p:txBody>
          <a:bodyPr>
            <a:normAutofit/>
          </a:bodyPr>
          <a:lstStyle/>
          <a:p>
            <a:pPr marL="560070" lvl="0" indent="-514350">
              <a:buFont typeface="+mj-lt"/>
              <a:buAutoNum type="arabicPeriod"/>
            </a:pPr>
            <a:r>
              <a:rPr lang="en-US" i="1" smtClean="0">
                <a:solidFill>
                  <a:srgbClr val="FF0000"/>
                </a:solidFill>
              </a:rPr>
              <a:t>System Analysis and Design with UML Version 2.0</a:t>
            </a:r>
            <a:r>
              <a:rPr lang="en-US" smtClean="0"/>
              <a:t> (SAD). Dennis, Wixom &amp; Tegarden. Publisher: John Wiley &amp; Sons, Inc. ISBN: 9780470074787. </a:t>
            </a:r>
          </a:p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4212" y="2521528"/>
            <a:ext cx="2105033" cy="298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126" y="3920836"/>
            <a:ext cx="8664222" cy="2190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Chapter 1:</a:t>
            </a:r>
            <a:br>
              <a:rPr lang="en-US" dirty="0" smtClean="0"/>
            </a:br>
            <a:r>
              <a:rPr lang="en-US" dirty="0" smtClean="0"/>
              <a:t>Introduction to Systems</a:t>
            </a:r>
            <a:br>
              <a:rPr lang="en-US" dirty="0" smtClean="0"/>
            </a:br>
            <a:r>
              <a:rPr lang="en-US" dirty="0" smtClean="0"/>
              <a:t>Analysis and Design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Learning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864425" y="1572491"/>
            <a:ext cx="9224635" cy="373856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Systems development life cycle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Identify the four phases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How it came about</a:t>
            </a:r>
          </a:p>
          <a:p>
            <a:pPr lvl="1"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Methodology alternatives</a:t>
            </a: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Team roles &amp; skill sets</a:t>
            </a: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Object-oriented systems characteristics</a:t>
            </a: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Object-oriented systems analysis &amp; design</a:t>
            </a: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The Unified Process &amp; its extensions</a:t>
            </a:r>
          </a:p>
          <a:p>
            <a:pPr eaLnBrk="1" hangingPunct="1">
              <a:spcBef>
                <a:spcPts val="500"/>
              </a:spcBef>
            </a:pPr>
            <a:r>
              <a:rPr lang="en-US" smtClean="0">
                <a:ea typeface="ＭＳ Ｐゴシック" pitchFamily="34" charset="-128"/>
              </a:rPr>
              <a:t>The Unified Modeling Language (UML)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31763" y="108645"/>
            <a:ext cx="10724444" cy="117723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07663" y="1248344"/>
            <a:ext cx="8170333" cy="425797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do we need a formal process?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Failures occur (too) often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Creating systems is not intuitive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Projects are late, over budget or delivered with fewer features than planned</a:t>
            </a:r>
          </a:p>
          <a:p>
            <a:r>
              <a:rPr lang="en-US" smtClean="0">
                <a:ea typeface="ＭＳ Ｐゴシック" pitchFamily="34" charset="-128"/>
              </a:rPr>
              <a:t>The System Analyst is the key person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Designs a system to add value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Must understand the business processes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Job is rewarding, yet challenging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Requires specific skill sets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plate IT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IT.potx" id="{1F11470E-4C52-4CAF-A1A6-210E35B7241F}" vid="{33F742CF-2EE4-4461-998F-416CDA00FA5A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IT</Template>
  <TotalTime>0</TotalTime>
  <Words>1593</Words>
  <Application>Microsoft Office PowerPoint</Application>
  <PresentationFormat>Widescreen</PresentationFormat>
  <Paragraphs>323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Corbel</vt:lpstr>
      <vt:lpstr>Minion-Regular</vt:lpstr>
      <vt:lpstr>Times New Roman</vt:lpstr>
      <vt:lpstr>Template IT</vt:lpstr>
      <vt:lpstr>1-RPL2 06 Januari 2016</vt:lpstr>
      <vt:lpstr>Perkenalan Singkat</vt:lpstr>
      <vt:lpstr>Waktu Perkuliahan SP</vt:lpstr>
      <vt:lpstr>Penilaian dan Silabus (dibagikan)</vt:lpstr>
      <vt:lpstr>Lain-lain</vt:lpstr>
      <vt:lpstr>Buku Pegangan dan Referensi</vt:lpstr>
      <vt:lpstr>Chapter 1: Introduction to Systems Analysis and Design</vt:lpstr>
      <vt:lpstr>Learning Objectives</vt:lpstr>
      <vt:lpstr>Introduction</vt:lpstr>
      <vt:lpstr>Systems Development  Life Cycle (SDLC)</vt:lpstr>
      <vt:lpstr>The SDLC Process</vt:lpstr>
      <vt:lpstr>Questions to be Answered</vt:lpstr>
      <vt:lpstr>SDLC: The Planning Phase</vt:lpstr>
      <vt:lpstr>SDLC: The Analysis Phase</vt:lpstr>
      <vt:lpstr>SDLC: The Design Phase</vt:lpstr>
      <vt:lpstr>SDLC: The Implementation Phase</vt:lpstr>
      <vt:lpstr>SDLC: Methodologies</vt:lpstr>
      <vt:lpstr>Classes of Methodologies</vt:lpstr>
      <vt:lpstr>Which Methodology to Use?</vt:lpstr>
      <vt:lpstr>The Systems Analyst: Skills</vt:lpstr>
      <vt:lpstr>The Systems Analyst: Roles</vt:lpstr>
      <vt:lpstr>Object-Oriented  Systems Analysis &amp; Design</vt:lpstr>
      <vt:lpstr>Characteristics of Object-Oriented Systems</vt:lpstr>
      <vt:lpstr>Characteristics of Object-Oriented Systems (cont.)</vt:lpstr>
      <vt:lpstr> Characteristics of Object-Oriented Systems (cont.)</vt:lpstr>
      <vt:lpstr>Object-Oriented Systems Analysis &amp; Design</vt:lpstr>
      <vt:lpstr>Object-Oriented Systems Analysis &amp; Design (cont.)</vt:lpstr>
      <vt:lpstr>Iterative and Incremental Development</vt:lpstr>
      <vt:lpstr>The Unified Process</vt:lpstr>
      <vt:lpstr>The Unified Process</vt:lpstr>
      <vt:lpstr>Unified Process Phases</vt:lpstr>
      <vt:lpstr>Engineering Workflows</vt:lpstr>
      <vt:lpstr>Supporting Workflows</vt:lpstr>
      <vt:lpstr>Extensions to the Unified Process</vt:lpstr>
      <vt:lpstr>Extensions to the Unified Process (cont.)</vt:lpstr>
      <vt:lpstr>Unified Modeling Language</vt:lpstr>
      <vt:lpstr>UML Structure Diagrams</vt:lpstr>
      <vt:lpstr>UML Behavior Diagrams</vt:lpstr>
      <vt:lpstr>Summary</vt:lpstr>
      <vt:lpstr>Summary</vt:lpstr>
      <vt:lpstr>Praktek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2015-08-17T06:56:54Z</dcterms:created>
  <dcterms:modified xsi:type="dcterms:W3CDTF">2016-01-06T01:26:10Z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