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19"/>
  </p:handoutMasterIdLst>
  <p:sldIdLst>
    <p:sldId id="256" r:id="rId2"/>
    <p:sldId id="271" r:id="rId3"/>
    <p:sldId id="272" r:id="rId4"/>
    <p:sldId id="273" r:id="rId5"/>
    <p:sldId id="265" r:id="rId6"/>
    <p:sldId id="264" r:id="rId7"/>
    <p:sldId id="266" r:id="rId8"/>
    <p:sldId id="257" r:id="rId9"/>
    <p:sldId id="258" r:id="rId10"/>
    <p:sldId id="259" r:id="rId11"/>
    <p:sldId id="268" r:id="rId12"/>
    <p:sldId id="261" r:id="rId13"/>
    <p:sldId id="263" r:id="rId14"/>
    <p:sldId id="269" r:id="rId15"/>
    <p:sldId id="262" r:id="rId16"/>
    <p:sldId id="267" r:id="rId17"/>
    <p:sldId id="27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3789E5-9277-4BC9-B853-DF7294CC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0" t="21780" r="21780" b="21780"/>
          <a:stretch/>
        </p:blipFill>
        <p:spPr>
          <a:xfrm>
            <a:off x="2443163" y="1832372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1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7"/>
            <a:ext cx="491856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A3398-CE49-447D-BD09-D7616E583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FB5-5716-479B-9A4A-381F2F194B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47B14-3770-4B8F-97A4-1DDAF7F3D0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1DCD-2EA1-444D-8AAE-7F466118B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7" b="32010"/>
          <a:stretch/>
        </p:blipFill>
        <p:spPr>
          <a:xfrm>
            <a:off x="-399" y="1"/>
            <a:ext cx="9144399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6279525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953" y="5372310"/>
            <a:ext cx="1707122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58F20-B0A8-439A-9F04-9097A9748A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63119-C05F-47AA-9B9B-27DD9BF0A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B789-9E1C-495E-9933-42410B774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3346D-D861-4D59-A7CE-F102D0BDE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3FD1F-9907-4121-83F7-B4F680FA1B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043B7-4D7F-4FFA-8A03-59E3E5A7F2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09B24-FCD6-4128-9FEF-BD55D7C1BB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5733288"/>
            <a:ext cx="9144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>
            <a:off x="-3438" y="134770"/>
            <a:ext cx="9180084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095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007" y="6400800"/>
            <a:ext cx="29102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2269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E0AC15-A3F8-48EC-8E07-DCB4DDF145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800600"/>
            <a:ext cx="67818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22 Oktober 2015: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US" smtClean="0"/>
              <a:t>UTS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US" smtClean="0"/>
              <a:t>System Design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US" smtClean="0"/>
              <a:t>Project Proposal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Chapter 8: Moving on to Design</a:t>
            </a: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Layers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0360" y="1219200"/>
            <a:ext cx="7200899" cy="4572001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smtClean="0"/>
              <a:t>Layer – element of the software architecture of the evolving system (5 layers):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u="sng" smtClean="0"/>
              <a:t>Foundation</a:t>
            </a:r>
            <a:r>
              <a:rPr lang="en-US" smtClean="0"/>
              <a:t> – outlines classes that comprise system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u="sng" smtClean="0"/>
              <a:t>System Architecture</a:t>
            </a:r>
            <a:r>
              <a:rPr lang="en-US" smtClean="0"/>
              <a:t> – communication among system components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u="sng" smtClean="0"/>
              <a:t>Human-Computer Interaction</a:t>
            </a:r>
            <a:r>
              <a:rPr lang="en-US" smtClean="0"/>
              <a:t> – how users interact with system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u="sng" smtClean="0"/>
              <a:t>Data Management</a:t>
            </a:r>
            <a:r>
              <a:rPr lang="en-US" smtClean="0"/>
              <a:t> – how classes are stored, related, &amp; retrieved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u="sng" smtClean="0"/>
              <a:t>Problem Domain</a:t>
            </a:r>
            <a:r>
              <a:rPr lang="en-US" smtClean="0"/>
              <a:t> – how classes meet business problem &amp; system specifications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685800"/>
          </a:xfrm>
        </p:spPr>
        <p:txBody>
          <a:bodyPr/>
          <a:lstStyle/>
          <a:p>
            <a:r>
              <a:rPr lang="en-US" smtClean="0"/>
              <a:t>Layers and Sample Classes</a:t>
            </a:r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6200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3732074"/>
            <a:ext cx="3403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Information System Resources: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People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Hardware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Procedures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Data</a:t>
            </a: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Package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371600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Package – Group of </a:t>
            </a:r>
            <a:r>
              <a:rPr lang="en-US" sz="2800" smtClean="0"/>
              <a:t>Classes based on Layers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Package Diagram – Diagram of only Packages </a:t>
            </a:r>
          </a:p>
          <a:p>
            <a:pPr eaLnBrk="1" hangingPunct="1">
              <a:defRPr/>
            </a:pPr>
            <a:r>
              <a:rPr lang="en-US" sz="2800" smtClean="0"/>
              <a:t>Can used to group Classes together by Layer</a:t>
            </a:r>
          </a:p>
        </p:txBody>
      </p:sp>
      <p:pic>
        <p:nvPicPr>
          <p:cNvPr id="8196" name="Picture 4" descr="09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28600"/>
            <a:ext cx="5029200" cy="54102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948765" y="6858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GUI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643" y="1902023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Requirements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657600"/>
            <a:ext cx="1848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System Connections</a:t>
            </a:r>
          </a:p>
          <a:p>
            <a:r>
              <a:rPr lang="en-US" sz="1400" smtClean="0">
                <a:solidFill>
                  <a:srgbClr val="FF0000"/>
                </a:solidFill>
              </a:rPr>
              <a:t>Physical Architecture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4203" y="4736068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Data structures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745468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File interfaces</a:t>
            </a:r>
            <a:endParaRPr 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5175" cy="669925"/>
          </a:xfrm>
        </p:spPr>
        <p:txBody>
          <a:bodyPr/>
          <a:lstStyle/>
          <a:p>
            <a:r>
              <a:rPr lang="en-US" smtClean="0"/>
              <a:t>Package Diagram Example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5175" cy="669925"/>
          </a:xfrm>
        </p:spPr>
        <p:txBody>
          <a:bodyPr/>
          <a:lstStyle/>
          <a:p>
            <a:r>
              <a:rPr lang="en-US" smtClean="0"/>
              <a:t>Package Diagram Example</a:t>
            </a:r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838200"/>
            <a:ext cx="5200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Strategies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4400" y="1219200"/>
            <a:ext cx="7200899" cy="3962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Three Strategies: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Custom Development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Packaged Software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Outsourcing</a:t>
            </a: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Alternative Matrix</a:t>
            </a:r>
            <a:endParaRPr lang="en-US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228600"/>
            <a:ext cx="7200900" cy="685800"/>
          </a:xfrm>
        </p:spPr>
        <p:txBody>
          <a:bodyPr>
            <a:normAutofit/>
          </a:bodyPr>
          <a:lstStyle/>
          <a:p>
            <a:r>
              <a:rPr lang="en-US" smtClean="0"/>
              <a:t>Proposals 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990600"/>
            <a:ext cx="7200899" cy="4800601"/>
          </a:xfrm>
        </p:spPr>
        <p:txBody>
          <a:bodyPr>
            <a:normAutofit fontScale="92500"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mtClean="0"/>
              <a:t>Scope of project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Requirements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Use case diagram: include, extends, optional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(Activity diagram - </a:t>
            </a:r>
            <a:r>
              <a:rPr lang="en-US" i="1" smtClean="0"/>
              <a:t>when needed</a:t>
            </a:r>
            <a:r>
              <a:rPr lang="en-US" smtClean="0"/>
              <a:t>)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Class diagram: association, generalization, abstract class, aggregation, composition, properties, operation, multiplicity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Sequence diagram: life line, message</a:t>
            </a:r>
          </a:p>
          <a:p>
            <a:pPr marL="560070" indent="-514350">
              <a:buFont typeface="+mj-lt"/>
              <a:buAutoNum type="arabicPeriod"/>
            </a:pPr>
            <a:r>
              <a:rPr lang="en-US" smtClean="0"/>
              <a:t>Technical alternatives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2362200" cy="685800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UTS – Use Case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76200"/>
            <a:ext cx="7200900" cy="685800"/>
          </a:xfrm>
        </p:spPr>
        <p:txBody>
          <a:bodyPr>
            <a:normAutofit/>
          </a:bodyPr>
          <a:lstStyle/>
          <a:p>
            <a:r>
              <a:rPr lang="en-US" smtClean="0"/>
              <a:t>UTS – Class Diagram</a:t>
            </a:r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52400"/>
            <a:ext cx="72009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UTS – Sequence Diagram</a:t>
            </a:r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990600"/>
            <a:ext cx="3886200" cy="14478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1295400"/>
            <a:ext cx="3886200" cy="9144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410200" y="1905000"/>
            <a:ext cx="1219200" cy="5334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1447800"/>
            <a:ext cx="1219200" cy="6096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1524000"/>
            <a:ext cx="3276600" cy="8382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057400"/>
            <a:ext cx="1371600" cy="6096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System Design</a:t>
            </a:r>
            <a:br>
              <a:rPr lang="en-US" dirty="0" smtClean="0"/>
            </a:br>
            <a:endParaRPr lang="en-US" sz="2400" b="0" dirty="0" smtClean="0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Decisions about how to build a system</a:t>
            </a:r>
          </a:p>
          <a:p>
            <a:pPr eaLnBrk="1" hangingPunct="1">
              <a:defRPr/>
            </a:pPr>
            <a:r>
              <a:rPr lang="en-US" smtClean="0"/>
              <a:t>Create a blueprint for the “To Be” system</a:t>
            </a:r>
          </a:p>
          <a:p>
            <a:pPr eaLnBrk="1" hangingPunct="1">
              <a:defRPr/>
            </a:pPr>
            <a:r>
              <a:rPr lang="en-US" smtClean="0"/>
              <a:t>HW, SW, &amp; Architecture decisions are made</a:t>
            </a:r>
          </a:p>
          <a:p>
            <a:pPr eaLnBrk="1" hangingPunct="1">
              <a:defRPr/>
            </a:pPr>
            <a:r>
              <a:rPr lang="en-US" smtClean="0"/>
              <a:t>User Interface &amp; system input/output decisions are made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Evolving Analysis Models </a:t>
            </a:r>
            <a:br>
              <a:rPr lang="en-US" sz="3200" dirty="0" smtClean="0"/>
            </a:br>
            <a:r>
              <a:rPr lang="en-US" sz="3200" dirty="0" smtClean="0"/>
              <a:t>into </a:t>
            </a:r>
            <a:r>
              <a:rPr lang="en-US" sz="3200" smtClean="0"/>
              <a:t>Design Models</a:t>
            </a:r>
            <a:endParaRPr lang="en-US" sz="2000" dirty="0" smtClean="0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u="sng" smtClean="0"/>
              <a:t>Factoring</a:t>
            </a:r>
            <a:r>
              <a:rPr lang="en-US" sz="2800" smtClean="0"/>
              <a:t> – creating a superior (parent) class so that attributes may be shared &amp; reused</a:t>
            </a:r>
          </a:p>
          <a:p>
            <a:pPr eaLnBrk="1" hangingPunct="1">
              <a:defRPr/>
            </a:pPr>
            <a:r>
              <a:rPr lang="en-US" sz="2800" u="sng" smtClean="0"/>
              <a:t>Abstraction &amp; Refinement</a:t>
            </a:r>
            <a:r>
              <a:rPr lang="en-US" sz="2800" smtClean="0"/>
              <a:t> – creating subclasses (child classes) to share attributes</a:t>
            </a:r>
          </a:p>
          <a:p>
            <a:pPr eaLnBrk="1" hangingPunct="1">
              <a:defRPr/>
            </a:pPr>
            <a:r>
              <a:rPr lang="en-US" sz="2800" u="sng" smtClean="0"/>
              <a:t>Partitioning &amp; Collaboration</a:t>
            </a:r>
            <a:r>
              <a:rPr lang="en-US" sz="2800" smtClean="0"/>
              <a:t> – decomposing a larger system into subset systems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IT</Template>
  <TotalTime>195</TotalTime>
  <Words>284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Seashells 16x9</vt:lpstr>
      <vt:lpstr>Chapter 8: Moving on to Design</vt:lpstr>
      <vt:lpstr>UTS – Use Case</vt:lpstr>
      <vt:lpstr>UTS – Class Diagram</vt:lpstr>
      <vt:lpstr>UTS – Sequence Diagram</vt:lpstr>
      <vt:lpstr>Slide 5</vt:lpstr>
      <vt:lpstr>Slide 6</vt:lpstr>
      <vt:lpstr>Slide 7</vt:lpstr>
      <vt:lpstr>System Design </vt:lpstr>
      <vt:lpstr>Evolving Analysis Models  into Design Models</vt:lpstr>
      <vt:lpstr>Layers </vt:lpstr>
      <vt:lpstr>Layers and Sample Classes</vt:lpstr>
      <vt:lpstr>Package </vt:lpstr>
      <vt:lpstr>Package Diagram Example</vt:lpstr>
      <vt:lpstr>Package Diagram Example</vt:lpstr>
      <vt:lpstr>Design Strategies </vt:lpstr>
      <vt:lpstr>Alternative Matrix</vt:lpstr>
      <vt:lpstr>Proposals Discussion</vt:lpstr>
    </vt:vector>
  </TitlesOfParts>
  <Company>Robert Morris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INFS 6225 Object-Oriented Systems Analysis &amp; Design</dc:title>
  <dc:creator>AdminXP</dc:creator>
  <cp:lastModifiedBy>TOBA</cp:lastModifiedBy>
  <cp:revision>36</cp:revision>
  <cp:lastPrinted>1601-01-01T00:00:00Z</cp:lastPrinted>
  <dcterms:created xsi:type="dcterms:W3CDTF">2004-02-13T20:28:57Z</dcterms:created>
  <dcterms:modified xsi:type="dcterms:W3CDTF">2015-10-22T11:00:12Z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