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308" r:id="rId5"/>
    <p:sldId id="284" r:id="rId6"/>
    <p:sldId id="285" r:id="rId7"/>
    <p:sldId id="286" r:id="rId8"/>
    <p:sldId id="287" r:id="rId9"/>
    <p:sldId id="288" r:id="rId10"/>
    <p:sldId id="290" r:id="rId11"/>
    <p:sldId id="289" r:id="rId12"/>
    <p:sldId id="293" r:id="rId13"/>
    <p:sldId id="291" r:id="rId14"/>
    <p:sldId id="292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7" r:id="rId26"/>
    <p:sldId id="304" r:id="rId27"/>
    <p:sldId id="305" r:id="rId28"/>
    <p:sldId id="306" r:id="rId29"/>
    <p:sldId id="281" r:id="rId30"/>
    <p:sldId id="30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3A6F-E47A-4092-A542-45A4F84535BE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6570-630D-45BC-B1F1-357135DC0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3A6F-E47A-4092-A542-45A4F84535BE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6570-630D-45BC-B1F1-357135DC0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3A6F-E47A-4092-A542-45A4F84535BE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6570-630D-45BC-B1F1-357135DC0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3A6F-E47A-4092-A542-45A4F84535BE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6570-630D-45BC-B1F1-357135DC0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3A6F-E47A-4092-A542-45A4F84535BE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6570-630D-45BC-B1F1-357135DC0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3A6F-E47A-4092-A542-45A4F84535BE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6570-630D-45BC-B1F1-357135DC0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3A6F-E47A-4092-A542-45A4F84535BE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6570-630D-45BC-B1F1-357135DC0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3A6F-E47A-4092-A542-45A4F84535BE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6570-630D-45BC-B1F1-357135DC0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3A6F-E47A-4092-A542-45A4F84535BE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6570-630D-45BC-B1F1-357135DC0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3A6F-E47A-4092-A542-45A4F84535BE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6570-630D-45BC-B1F1-357135DC0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3A6F-E47A-4092-A542-45A4F84535BE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6570-630D-45BC-B1F1-357135DC0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13A6F-E47A-4092-A542-45A4F84535BE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86570-630D-45BC-B1F1-357135DC0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676400"/>
          </a:xfrm>
        </p:spPr>
        <p:txBody>
          <a:bodyPr>
            <a:normAutofit/>
          </a:bodyPr>
          <a:lstStyle/>
          <a:p>
            <a:r>
              <a:rPr lang="en-US" smtClean="0"/>
              <a:t>28 Oct 2015:</a:t>
            </a:r>
            <a:br>
              <a:rPr lang="en-US" smtClean="0"/>
            </a:br>
            <a:r>
              <a:rPr lang="en-US" smtClean="0"/>
              <a:t>Chp. 7 Moving Beyond Linearity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895600"/>
            <a:ext cx="73152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Quiz </a:t>
            </a:r>
            <a:r>
              <a:rPr lang="en-US" dirty="0" err="1" smtClean="0">
                <a:solidFill>
                  <a:srgbClr val="00B0F0"/>
                </a:solidFill>
              </a:rPr>
              <a:t>Chp</a:t>
            </a:r>
            <a:r>
              <a:rPr lang="en-US" dirty="0" smtClean="0">
                <a:solidFill>
                  <a:srgbClr val="00B0F0"/>
                </a:solidFill>
              </a:rPr>
              <a:t>. 6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Polynomial</a:t>
            </a:r>
            <a:r>
              <a:rPr lang="id-ID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Regression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Step Functions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Basis Functions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Regression </a:t>
            </a:r>
            <a:r>
              <a:rPr lang="en-US" dirty="0" err="1" smtClean="0">
                <a:solidFill>
                  <a:srgbClr val="00B0F0"/>
                </a:solidFill>
              </a:rPr>
              <a:t>Splines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Smoothing </a:t>
            </a:r>
            <a:r>
              <a:rPr lang="en-US" dirty="0" err="1" smtClean="0">
                <a:solidFill>
                  <a:srgbClr val="00B0F0"/>
                </a:solidFill>
              </a:rPr>
              <a:t>Splines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Local Regression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Generalized </a:t>
            </a:r>
            <a:r>
              <a:rPr lang="en-US" dirty="0" err="1" smtClean="0">
                <a:solidFill>
                  <a:srgbClr val="00B0F0"/>
                </a:solidFill>
              </a:rPr>
              <a:t>AdditiveModels</a:t>
            </a:r>
            <a:endParaRPr lang="en-US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mtClean="0"/>
              <a:t>Fitting Step Functions</a:t>
            </a:r>
            <a:endParaRPr lang="en-US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38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Piecewise Polynomials</a:t>
            </a:r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8077200" cy="396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mtClean="0"/>
              <a:t>Piecewise Polynomials (cont’d)</a:t>
            </a:r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6629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410200"/>
            <a:ext cx="6629400" cy="138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Splines</a:t>
            </a:r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80771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Splines (cont’d)</a:t>
            </a:r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7" y="1734344"/>
            <a:ext cx="55721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Cubic Splines</a:t>
            </a:r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69620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Cubic Splines (cont’d)</a:t>
            </a:r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4987" y="1720056"/>
            <a:ext cx="55340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Natural Cubic Splines</a:t>
            </a:r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086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667000"/>
            <a:ext cx="7162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mtClean="0"/>
              <a:t>Fitting splines in R</a:t>
            </a:r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14400"/>
            <a:ext cx="5791200" cy="37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762500"/>
            <a:ext cx="5486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410200"/>
            <a:ext cx="71532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mtClean="0"/>
              <a:t>Knot Replacement</a:t>
            </a:r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848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606326"/>
            <a:ext cx="6781800" cy="74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Kuis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i="1" dirty="0" smtClean="0"/>
              <a:t>n </a:t>
            </a:r>
            <a:r>
              <a:rPr lang="en-US" dirty="0" smtClean="0"/>
              <a:t>(=</a:t>
            </a:r>
            <a:r>
              <a:rPr lang="en-US" i="1" dirty="0" smtClean="0"/>
              <a:t>records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 (=</a:t>
            </a:r>
            <a:r>
              <a:rPr lang="en-US" i="1" dirty="0" smtClean="0"/>
              <a:t>attributes</a:t>
            </a:r>
            <a:r>
              <a:rPr lang="en-US" dirty="0" smtClean="0"/>
              <a:t>),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r>
              <a:rPr lang="en-US" dirty="0" smtClean="0"/>
              <a:t> linear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00B0F0"/>
                </a:solidFill>
              </a:rPr>
              <a:t>n &gt;&gt; 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00B0F0"/>
                </a:solidFill>
              </a:rPr>
              <a:t>n ~ 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00B0F0"/>
                </a:solidFill>
              </a:rPr>
              <a:t>n &lt;&lt; 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konseptual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metode-metode</a:t>
            </a:r>
            <a:r>
              <a:rPr lang="en-US" dirty="0" smtClean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00B0F0"/>
                </a:solidFill>
              </a:rPr>
              <a:t>Subset selection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00B0F0"/>
                </a:solidFill>
              </a:rPr>
              <a:t>Shrinkage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00B0F0"/>
                </a:solidFill>
              </a:rPr>
              <a:t>Dimensional reduction</a:t>
            </a:r>
            <a:endParaRPr lang="en-US" dirty="0" smtClean="0">
              <a:solidFill>
                <a:srgbClr val="00B0F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mendasar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0B0F0"/>
                </a:solidFill>
              </a:rPr>
              <a:t>best subset selection</a:t>
            </a:r>
            <a:r>
              <a:rPr lang="en-US" i="1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B0F0"/>
                </a:solidFill>
              </a:rPr>
              <a:t>forward/backward selection</a:t>
            </a:r>
            <a:r>
              <a:rPr lang="en-US" dirty="0" smtClean="0"/>
              <a:t>?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mendasar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r>
              <a:rPr lang="en-US" dirty="0" smtClean="0"/>
              <a:t> linear </a:t>
            </a:r>
            <a:r>
              <a:rPr lang="en-US" dirty="0" err="1" smtClean="0"/>
              <a:t>konvensional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i="1" dirty="0" smtClean="0"/>
              <a:t>shrinkage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i="1" dirty="0" smtClean="0"/>
              <a:t>ridge</a:t>
            </a:r>
            <a:r>
              <a:rPr lang="en-US" dirty="0" smtClean="0"/>
              <a:t> </a:t>
            </a:r>
            <a:r>
              <a:rPr lang="en-US" i="1" dirty="0" smtClean="0"/>
              <a:t>regression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lasso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PCA (</a:t>
            </a:r>
            <a:r>
              <a:rPr lang="en-US" i="1" dirty="0" smtClean="0">
                <a:solidFill>
                  <a:srgbClr val="00B0F0"/>
                </a:solidFill>
              </a:rPr>
              <a:t>Principal Component Analysis</a:t>
            </a:r>
            <a:r>
              <a:rPr lang="en-US" dirty="0" smtClean="0"/>
              <a:t>)</a:t>
            </a:r>
            <a:r>
              <a:rPr lang="id-ID" dirty="0" smtClean="0"/>
              <a:t>. Berikan contoh dan penjelasan.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Smoothing splines</a:t>
            </a:r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43447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Smoothing splines (cont’d)</a:t>
            </a:r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426036" cy="480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Smoothing Splines (con’d) – choosing </a:t>
            </a:r>
            <a:r>
              <a:rPr lang="el-GR" smtClean="0">
                <a:latin typeface="Times New Roman"/>
                <a:cs typeface="Times New Roman"/>
              </a:rPr>
              <a:t>λ</a:t>
            </a:r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685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mtClean="0"/>
              <a:t>Smoothing splines</a:t>
            </a:r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9" y="1066800"/>
            <a:ext cx="6629400" cy="453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638800"/>
            <a:ext cx="676451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mtClean="0"/>
              <a:t>Local Regression</a:t>
            </a:r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132" y="990600"/>
            <a:ext cx="648766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495800"/>
            <a:ext cx="777239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Regression Algorithm</a:t>
            </a:r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61" y="1600200"/>
            <a:ext cx="68580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smtClean="0"/>
              <a:t>Generalized Additive Models</a:t>
            </a:r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838200"/>
            <a:ext cx="7206175" cy="459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334000"/>
            <a:ext cx="818226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GAM Details</a:t>
            </a:r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438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GAM for Classification</a:t>
            </a:r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882" y="762000"/>
            <a:ext cx="608151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81600"/>
            <a:ext cx="70866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115253"/>
            <a:ext cx="4038600" cy="990147"/>
          </a:xfrm>
          <a:prstGeom prst="rect">
            <a:avLst/>
          </a:prstGeom>
          <a:ln w="31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Exercise (Chp. 7 ISLR)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Lab 1: </a:t>
            </a:r>
            <a:r>
              <a:rPr lang="en-US" i="1" smtClean="0"/>
              <a:t>Polynomial Regression and Step Functions</a:t>
            </a:r>
            <a:endParaRPr lang="en-US" smtClean="0"/>
          </a:p>
          <a:p>
            <a:r>
              <a:rPr lang="en-US"/>
              <a:t>Lab 2: </a:t>
            </a:r>
            <a:r>
              <a:rPr lang="en-US" i="1" smtClean="0"/>
              <a:t>Splines</a:t>
            </a:r>
            <a:endParaRPr lang="en-US" smtClean="0"/>
          </a:p>
          <a:p>
            <a:r>
              <a:rPr lang="en-US"/>
              <a:t>Lab 3: </a:t>
            </a:r>
            <a:r>
              <a:rPr lang="en-US" i="1" smtClean="0"/>
              <a:t>GAMs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Beyond Linearity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524000"/>
            <a:ext cx="80771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 Besar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Progress??</a:t>
            </a:r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127" y="0"/>
            <a:ext cx="775074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14599"/>
            <a:ext cx="7772400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mtClean="0"/>
              <a:t>Polynomial Regression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69619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143500"/>
            <a:ext cx="75533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 Polynomial Regression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1843" y="1600200"/>
            <a:ext cx="65603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228600" y="3124200"/>
            <a:ext cx="4486275" cy="733425"/>
            <a:chOff x="228600" y="3124200"/>
            <a:chExt cx="4486275" cy="73342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3124200"/>
              <a:ext cx="18573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3505200"/>
              <a:ext cx="448627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Detail Polynomial Regression (cont’d)</a:t>
            </a:r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952" y="1600200"/>
            <a:ext cx="66480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mtClean="0"/>
              <a:t>Step Functions</a:t>
            </a:r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Functions (Cont’d)</a:t>
            </a:r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83057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228</Words>
  <Application>Microsoft Office PowerPoint</Application>
  <PresentationFormat>On-screen Show (4:3)</PresentationFormat>
  <Paragraphs>52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28 Oct 2015: Chp. 7 Moving Beyond Linearity</vt:lpstr>
      <vt:lpstr>Kuis</vt:lpstr>
      <vt:lpstr>Moving Beyond Linearity</vt:lpstr>
      <vt:lpstr>Slide 4</vt:lpstr>
      <vt:lpstr>Polynomial Regression</vt:lpstr>
      <vt:lpstr>Detail Polynomial Regression</vt:lpstr>
      <vt:lpstr>Detail Polynomial Regression (cont’d)</vt:lpstr>
      <vt:lpstr>Step Functions</vt:lpstr>
      <vt:lpstr>Step Functions (Cont’d)</vt:lpstr>
      <vt:lpstr>Fitting Step Functions</vt:lpstr>
      <vt:lpstr>Piecewise Polynomials</vt:lpstr>
      <vt:lpstr>Piecewise Polynomials (cont’d)</vt:lpstr>
      <vt:lpstr>Linear Splines</vt:lpstr>
      <vt:lpstr>Linear Splines (cont’d)</vt:lpstr>
      <vt:lpstr>Cubic Splines</vt:lpstr>
      <vt:lpstr>Cubic Splines (cont’d)</vt:lpstr>
      <vt:lpstr>Natural Cubic Splines</vt:lpstr>
      <vt:lpstr>Fitting splines in R</vt:lpstr>
      <vt:lpstr>Knot Replacement</vt:lpstr>
      <vt:lpstr>Smoothing splines</vt:lpstr>
      <vt:lpstr>Smoothing splines (cont’d)</vt:lpstr>
      <vt:lpstr>Smoothing Splines (con’d) – choosing λ</vt:lpstr>
      <vt:lpstr>Smoothing splines</vt:lpstr>
      <vt:lpstr>Local Regression</vt:lpstr>
      <vt:lpstr>Local Regression Algorithm</vt:lpstr>
      <vt:lpstr>Generalized Additive Models</vt:lpstr>
      <vt:lpstr>GAM Details</vt:lpstr>
      <vt:lpstr>GAM for Classification</vt:lpstr>
      <vt:lpstr>Practical Exercise (Chp. 7 ISLR)</vt:lpstr>
      <vt:lpstr>Tugas Besar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Oct 2015: Chp. 6 Linear Model Selection and Regularization</dc:title>
  <dc:creator>TOBA</dc:creator>
  <cp:lastModifiedBy>Developer</cp:lastModifiedBy>
  <cp:revision>68</cp:revision>
  <dcterms:created xsi:type="dcterms:W3CDTF">2015-10-20T10:43:48Z</dcterms:created>
  <dcterms:modified xsi:type="dcterms:W3CDTF">2015-10-28T00:42:35Z</dcterms:modified>
</cp:coreProperties>
</file>