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A6F-E47A-4092-A542-45A4F84535B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6570-630D-45BC-B1F1-357135DC0A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s://georgemdallas.files.wordpress.com/2013/10/pca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rgemdallas.files.wordpress.com/2013/10/pca8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georgemdallas.files.wordpress.com/2013/10/pca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s://georgemdallas.files.wordpress.com/2013/10/pca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rgemdallas.files.wordpress.com/2013/10/pca7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s://georgemdallas.files.wordpress.com/2013/10/pca12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smtClean="0"/>
              <a:t>21 Oct 2015:</a:t>
            </a:r>
            <a:br>
              <a:rPr lang="en-US" smtClean="0"/>
            </a:br>
            <a:r>
              <a:rPr lang="en-US" smtClean="0"/>
              <a:t>Chp. 6 </a:t>
            </a:r>
            <a:r>
              <a:rPr lang="en-US"/>
              <a:t>Linear Model Selection</a:t>
            </a:r>
            <a:br>
              <a:rPr lang="en-US"/>
            </a:br>
            <a:r>
              <a:rPr lang="en-US"/>
              <a:t>and 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Feature (Subset) Selection</a:t>
            </a:r>
          </a:p>
          <a:p>
            <a:r>
              <a:rPr lang="en-US" smtClean="0"/>
              <a:t>Shrinkage</a:t>
            </a:r>
          </a:p>
          <a:p>
            <a:r>
              <a:rPr lang="en-US" smtClean="0"/>
              <a:t>Intro to Dimensionality Reduction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Backward Stepwise Selection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4606"/>
            <a:ext cx="8382000" cy="39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090760"/>
            <a:ext cx="6181725" cy="146244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optimal model</a:t>
            </a:r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295900"/>
            <a:ext cx="6972300" cy="12573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Cp</a:t>
            </a:r>
            <a:r>
              <a:rPr lang="en-US" smtClean="0"/>
              <a:t>, AIC, BIC &amp; Adjusted </a:t>
            </a:r>
            <a:r>
              <a:rPr lang="en-US" i="1" smtClean="0"/>
              <a:t>R</a:t>
            </a:r>
            <a:r>
              <a:rPr lang="en-US" i="1" baseline="30000" smtClean="0"/>
              <a:t>2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Mallow’s Cp</a:t>
            </a:r>
            <a:endParaRPr lang="en-US" smtClean="0"/>
          </a:p>
          <a:p>
            <a:endParaRPr lang="en-US" i="1"/>
          </a:p>
          <a:p>
            <a:r>
              <a:rPr lang="en-US" i="1" smtClean="0"/>
              <a:t>AIC (Akaike Information Criteria)</a:t>
            </a:r>
          </a:p>
          <a:p>
            <a:endParaRPr lang="en-US" i="1"/>
          </a:p>
          <a:p>
            <a:r>
              <a:rPr lang="en-US" i="1" smtClean="0"/>
              <a:t>BIC (Bayes Information Criteria)</a:t>
            </a:r>
          </a:p>
          <a:p>
            <a:endParaRPr lang="en-US" i="1"/>
          </a:p>
          <a:p>
            <a:r>
              <a:rPr lang="en-US" i="1" smtClean="0"/>
              <a:t>Adjusted R</a:t>
            </a:r>
            <a:r>
              <a:rPr lang="en-US" i="1" baseline="30000" smtClean="0"/>
              <a:t>2</a:t>
            </a:r>
            <a:endParaRPr lang="en-US" i="1" baseline="300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1828800"/>
            <a:ext cx="2390775" cy="695325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2438400" cy="32385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3086100" cy="7239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943600"/>
            <a:ext cx="3952875" cy="657225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mtClean="0"/>
              <a:t>Cp</a:t>
            </a:r>
            <a:r>
              <a:rPr lang="en-US" smtClean="0"/>
              <a:t>, AIC, BIC &amp; Adjusted </a:t>
            </a:r>
            <a:r>
              <a:rPr lang="en-US" i="1" smtClean="0"/>
              <a:t>R</a:t>
            </a:r>
            <a:r>
              <a:rPr lang="en-US" i="1" baseline="30000" smtClean="0"/>
              <a:t>2 </a:t>
            </a:r>
            <a:r>
              <a:rPr lang="en-US" i="1" smtClean="0"/>
              <a:t>–</a:t>
            </a:r>
            <a:r>
              <a:rPr lang="en-US" i="1" baseline="30000" smtClean="0"/>
              <a:t> </a:t>
            </a:r>
            <a:br>
              <a:rPr lang="en-US" i="1" baseline="30000" smtClean="0"/>
            </a:br>
            <a:r>
              <a:rPr lang="en-US" b="1" i="1" smtClean="0"/>
              <a:t>Credit</a:t>
            </a:r>
            <a:r>
              <a:rPr lang="en-US" i="1" smtClean="0"/>
              <a:t> data example</a:t>
            </a:r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8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43400"/>
            <a:ext cx="6248400" cy="23622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and Cross-Validation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9247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Shrinkage Methods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8485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Ridge Regression</a:t>
            </a:r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781800" y="4648200"/>
            <a:ext cx="228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4876800" y="4973404"/>
            <a:ext cx="1938478" cy="589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Ridge Regression - </a:t>
            </a:r>
            <a:r>
              <a:rPr lang="en-US" b="1" i="1" smtClean="0"/>
              <a:t>Credit</a:t>
            </a:r>
            <a:r>
              <a:rPr lang="en-US" i="1" smtClean="0"/>
              <a:t> data example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81100"/>
            <a:ext cx="70389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38542"/>
            <a:ext cx="5105400" cy="2390858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686432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Lasso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Lasso - </a:t>
            </a:r>
            <a:r>
              <a:rPr lang="en-US" b="1" i="1" smtClean="0"/>
              <a:t>Credit</a:t>
            </a:r>
            <a:r>
              <a:rPr lang="en-US" i="1" smtClean="0"/>
              <a:t> data example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858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066800" y="1447800"/>
            <a:ext cx="7153275" cy="4057650"/>
            <a:chOff x="1066800" y="1447800"/>
            <a:chExt cx="7153275" cy="405765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447800"/>
              <a:ext cx="6858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4495800"/>
              <a:ext cx="7153275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Praise of Linear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Despite its simplicity, the linear model </a:t>
            </a:r>
            <a:r>
              <a:rPr lang="en-US"/>
              <a:t>has </a:t>
            </a:r>
            <a:r>
              <a:rPr lang="en-US" smtClean="0"/>
              <a:t>distinct advantages </a:t>
            </a:r>
            <a:r>
              <a:rPr lang="en-US"/>
              <a:t>in terms of its interpretability and </a:t>
            </a:r>
            <a:r>
              <a:rPr lang="en-US"/>
              <a:t>often </a:t>
            </a:r>
            <a:r>
              <a:rPr lang="en-US" smtClean="0"/>
              <a:t>shows good </a:t>
            </a:r>
            <a:r>
              <a:rPr lang="en-US"/>
              <a:t>predictive </a:t>
            </a:r>
            <a:r>
              <a:rPr lang="en-US"/>
              <a:t>performance</a:t>
            </a:r>
            <a:r>
              <a:rPr lang="en-US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64200"/>
            <a:ext cx="4114800" cy="507600"/>
          </a:xfrm>
          <a:prstGeom prst="rect">
            <a:avLst/>
          </a:prstGeom>
          <a:ln w="952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4419600" cy="35052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24200"/>
            <a:ext cx="4419600" cy="35052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 Reduction Methods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0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 Idea (1)</a:t>
            </a:r>
            <a:endParaRPr lang="en-US"/>
          </a:p>
        </p:txBody>
      </p:sp>
      <p:pic>
        <p:nvPicPr>
          <p:cNvPr id="19458" name="Picture 2" descr="PCA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4572000" cy="24860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PCA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810000"/>
            <a:ext cx="4572000" cy="2840441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PCA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743200"/>
            <a:ext cx="4307646" cy="2562226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 Idea (2)</a:t>
            </a:r>
            <a:endParaRPr lang="en-US"/>
          </a:p>
        </p:txBody>
      </p:sp>
      <p:pic>
        <p:nvPicPr>
          <p:cNvPr id="35842" name="Picture 2" descr="PCA1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4800"/>
            <a:ext cx="4495800" cy="2514599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PCA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447800"/>
            <a:ext cx="4495800" cy="25146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6" name="Picture 6" descr="PCA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476374"/>
            <a:ext cx="4267200" cy="2486026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00600" y="42672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 smtClean="0"/>
              <a:t>This is dimension reduction.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smtClean="0"/>
              <a:t>We have reduced the problem from a 3D to a 2D problem, getting rid of a dimension.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smtClean="0"/>
              <a:t>Reducing dimensions helps to simplify the data and makes it easier to visualise.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Regression</a:t>
            </a:r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7" y="1720056"/>
            <a:ext cx="7096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PCR vs. Shrinkage</a:t>
            </a:r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PCR Coefficients Estimation</a:t>
            </a:r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1"/>
            <a:ext cx="8305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572000" cy="45720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00600" y="1391483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Chapter 6: Exercise 1</a:t>
            </a:r>
          </a:p>
          <a:p>
            <a:r>
              <a:rPr lang="en-US" b="1"/>
              <a:t>a</a:t>
            </a:r>
          </a:p>
          <a:p>
            <a:r>
              <a:rPr lang="en-US"/>
              <a:t>Best subset selection has the smallest training RSS because the other two methods determine models with a path dependency on which predictors they pick first as they iterate to the k'th model.</a:t>
            </a:r>
          </a:p>
          <a:p>
            <a:r>
              <a:rPr lang="en-US" b="1"/>
              <a:t>b (*)</a:t>
            </a:r>
          </a:p>
          <a:p>
            <a:r>
              <a:rPr lang="en-US"/>
              <a:t>Best subset selection may have the smallest test RSS because it considers more models then the other methods. However, the other models might have better luck picking a model that fits the test data better.</a:t>
            </a:r>
          </a:p>
          <a:p>
            <a:r>
              <a:rPr lang="en-US" b="1"/>
              <a:t>c</a:t>
            </a:r>
          </a:p>
          <a:p>
            <a:r>
              <a:rPr lang="en-US"/>
              <a:t>i. True. ii. True. iii. False. iv. False. v. 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(Chp. 6 ISLR)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1: Subset </a:t>
            </a:r>
            <a:r>
              <a:rPr lang="en-US"/>
              <a:t>Selection </a:t>
            </a:r>
            <a:r>
              <a:rPr lang="en-US" smtClean="0"/>
              <a:t>Methods</a:t>
            </a:r>
          </a:p>
          <a:p>
            <a:r>
              <a:rPr lang="en-US"/>
              <a:t>Lab 2: Ridge Regression and </a:t>
            </a:r>
            <a:r>
              <a:rPr lang="en-US"/>
              <a:t>the </a:t>
            </a:r>
            <a:r>
              <a:rPr lang="en-US" smtClean="0"/>
              <a:t>Lasso</a:t>
            </a:r>
          </a:p>
          <a:p>
            <a:r>
              <a:rPr lang="en-US"/>
              <a:t>Lab 3</a:t>
            </a:r>
            <a:r>
              <a:rPr lang="en-US"/>
              <a:t>: </a:t>
            </a:r>
            <a:r>
              <a:rPr lang="en-US" smtClean="0"/>
              <a:t>PCR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Prediction Accuracy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If </a:t>
            </a:r>
            <a:r>
              <a:rPr lang="en-US" i="1" smtClean="0">
                <a:solidFill>
                  <a:srgbClr val="FF0000"/>
                </a:solidFill>
              </a:rPr>
              <a:t>n &gt;&gt; p</a:t>
            </a:r>
            <a:r>
              <a:rPr lang="en-US" i="1" smtClean="0"/>
              <a:t>—that is, if n, the number of </a:t>
            </a:r>
            <a:r>
              <a:rPr lang="en-US" smtClean="0"/>
              <a:t>observations, is much larger than </a:t>
            </a:r>
            <a:r>
              <a:rPr lang="en-US" i="1" smtClean="0"/>
              <a:t>p, the number of variables—then the </a:t>
            </a:r>
            <a:r>
              <a:rPr lang="en-US" smtClean="0"/>
              <a:t>least squares estimates tend to also have low variance, and hence will perform well on test observations.</a:t>
            </a:r>
          </a:p>
          <a:p>
            <a:r>
              <a:rPr lang="en-US" smtClean="0"/>
              <a:t>However, </a:t>
            </a:r>
            <a:r>
              <a:rPr lang="en-US" smtClean="0">
                <a:solidFill>
                  <a:srgbClr val="FF0000"/>
                </a:solidFill>
              </a:rPr>
              <a:t>if </a:t>
            </a:r>
            <a:r>
              <a:rPr lang="en-US" i="1" smtClean="0">
                <a:solidFill>
                  <a:srgbClr val="FF0000"/>
                </a:solidFill>
              </a:rPr>
              <a:t>n is not much larger </a:t>
            </a:r>
            <a:r>
              <a:rPr lang="en-US" smtClean="0">
                <a:solidFill>
                  <a:srgbClr val="FF0000"/>
                </a:solidFill>
              </a:rPr>
              <a:t>than </a:t>
            </a:r>
            <a:r>
              <a:rPr lang="en-US" i="1" smtClean="0">
                <a:solidFill>
                  <a:srgbClr val="FF0000"/>
                </a:solidFill>
              </a:rPr>
              <a:t>p</a:t>
            </a:r>
            <a:r>
              <a:rPr lang="en-US" i="1" smtClean="0"/>
              <a:t>, then there can be a lot of variability in the least squares fit, </a:t>
            </a:r>
            <a:r>
              <a:rPr lang="en-US" smtClean="0"/>
              <a:t>resulting in overfitting and consequently poor predictions on future observations not used in model training.</a:t>
            </a:r>
          </a:p>
          <a:p>
            <a:r>
              <a:rPr lang="en-US" smtClean="0"/>
              <a:t>And if </a:t>
            </a:r>
            <a:r>
              <a:rPr lang="en-US" i="1" smtClean="0">
                <a:solidFill>
                  <a:srgbClr val="FF0000"/>
                </a:solidFill>
              </a:rPr>
              <a:t>p &gt;&gt; n</a:t>
            </a:r>
            <a:r>
              <a:rPr lang="en-US" i="1" smtClean="0"/>
              <a:t>, then there </a:t>
            </a:r>
            <a:r>
              <a:rPr lang="en-US" smtClean="0"/>
              <a:t>is no longer a unique least squares coefficient estimate: the variance is </a:t>
            </a:r>
            <a:r>
              <a:rPr lang="en-US" i="1" smtClean="0"/>
              <a:t>infinite so the method cannot be used at all.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Interpretability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</a:t>
            </a:r>
            <a:r>
              <a:rPr lang="en-US">
                <a:solidFill>
                  <a:srgbClr val="FF0000"/>
                </a:solidFill>
              </a:rPr>
              <a:t>removing </a:t>
            </a:r>
            <a:r>
              <a:rPr lang="en-US">
                <a:solidFill>
                  <a:srgbClr val="FF0000"/>
                </a:solidFill>
              </a:rPr>
              <a:t>irrelevant </a:t>
            </a:r>
            <a:r>
              <a:rPr lang="en-US" smtClean="0">
                <a:solidFill>
                  <a:srgbClr val="FF0000"/>
                </a:solidFill>
              </a:rPr>
              <a:t>features</a:t>
            </a:r>
            <a:r>
              <a:rPr lang="en-US" smtClean="0"/>
              <a:t>, that </a:t>
            </a:r>
            <a:r>
              <a:rPr lang="en-US"/>
              <a:t>is, by setting the </a:t>
            </a:r>
            <a:r>
              <a:rPr lang="en-US"/>
              <a:t>corresponding </a:t>
            </a:r>
            <a:r>
              <a:rPr lang="en-US" smtClean="0"/>
              <a:t>coeficient estimates to </a:t>
            </a:r>
            <a:r>
              <a:rPr lang="en-US"/>
              <a:t>zero </a:t>
            </a:r>
            <a:r>
              <a:rPr lang="en-US" smtClean="0"/>
              <a:t>we </a:t>
            </a:r>
            <a:r>
              <a:rPr lang="en-US"/>
              <a:t>can obtain a model that is </a:t>
            </a:r>
            <a:r>
              <a:rPr lang="en-US"/>
              <a:t>more </a:t>
            </a:r>
            <a:r>
              <a:rPr lang="en-US" smtClean="0"/>
              <a:t>easily interpreted</a:t>
            </a:r>
            <a:r>
              <a:rPr lang="en-US"/>
              <a:t>. We will present some </a:t>
            </a:r>
            <a:r>
              <a:rPr lang="en-US"/>
              <a:t>approaches </a:t>
            </a:r>
            <a:r>
              <a:rPr lang="en-US" smtClean="0"/>
              <a:t>for automatically </a:t>
            </a:r>
            <a:r>
              <a:rPr lang="en-US"/>
              <a:t>performing </a:t>
            </a:r>
            <a:r>
              <a:rPr lang="en-US">
                <a:solidFill>
                  <a:srgbClr val="FF0000"/>
                </a:solidFill>
              </a:rPr>
              <a:t>feature selection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Using least squares </a:t>
            </a:r>
            <a:r>
              <a:rPr lang="en-US"/>
              <a:t>to fit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Subset Selection - </a:t>
            </a:r>
            <a:r>
              <a:rPr lang="en-US" i="1"/>
              <a:t>Best </a:t>
            </a:r>
            <a:r>
              <a:rPr lang="en-US" i="1" smtClean="0"/>
              <a:t>Subset Selection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153400" cy="45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Subset Selection - </a:t>
            </a:r>
            <a:r>
              <a:rPr lang="en-US" i="1" smtClean="0"/>
              <a:t>Best Subset Selection</a:t>
            </a:r>
            <a:br>
              <a:rPr lang="en-US" i="1" smtClean="0"/>
            </a:br>
            <a:r>
              <a:rPr lang="en-US" b="1" i="1" smtClean="0"/>
              <a:t>Credit</a:t>
            </a:r>
            <a:r>
              <a:rPr lang="en-US" i="1" smtClean="0"/>
              <a:t> data example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5909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1828800"/>
            <a:ext cx="495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/>
              <a:t>The number </a:t>
            </a:r>
            <a:r>
              <a:rPr lang="en-US" sz="2000"/>
              <a:t>of </a:t>
            </a:r>
            <a:r>
              <a:rPr lang="en-US" sz="2000" smtClean="0"/>
              <a:t>possible models </a:t>
            </a:r>
            <a:r>
              <a:rPr lang="en-US" sz="2000"/>
              <a:t>that must be considered grows rapidly as </a:t>
            </a:r>
            <a:r>
              <a:rPr lang="en-US" sz="2000" i="1"/>
              <a:t>p increases. </a:t>
            </a:r>
            <a:r>
              <a:rPr lang="en-US" sz="2000" i="1"/>
              <a:t>In </a:t>
            </a:r>
            <a:r>
              <a:rPr lang="en-US" sz="2000" i="1" smtClean="0"/>
              <a:t>general, </a:t>
            </a:r>
            <a:r>
              <a:rPr lang="en-US" sz="2000" smtClean="0"/>
              <a:t>there </a:t>
            </a:r>
            <a:r>
              <a:rPr lang="en-US" sz="2000"/>
              <a:t>are 2</a:t>
            </a:r>
            <a:r>
              <a:rPr lang="en-US" sz="2000" i="1"/>
              <a:t>p models that </a:t>
            </a:r>
            <a:r>
              <a:rPr lang="en-US" sz="2000" i="1"/>
              <a:t>involve </a:t>
            </a:r>
            <a:r>
              <a:rPr lang="en-US" sz="2000" i="1" smtClean="0"/>
              <a:t>subsets </a:t>
            </a:r>
            <a:r>
              <a:rPr lang="en-US" sz="2000" i="1"/>
              <a:t>of p predictors</a:t>
            </a:r>
            <a:r>
              <a:rPr lang="en-US" sz="2000" i="1"/>
              <a:t>. </a:t>
            </a:r>
            <a:endParaRPr lang="en-US" sz="2000" i="1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000" i="1" smtClean="0"/>
              <a:t>So </a:t>
            </a:r>
            <a:r>
              <a:rPr lang="en-US" sz="2000" i="1"/>
              <a:t>if p = </a:t>
            </a:r>
            <a:r>
              <a:rPr lang="en-US" sz="2000" i="1"/>
              <a:t>10</a:t>
            </a:r>
            <a:r>
              <a:rPr lang="en-US" sz="2000" i="1" smtClean="0"/>
              <a:t>, </a:t>
            </a:r>
            <a:r>
              <a:rPr lang="en-US" sz="2000" smtClean="0"/>
              <a:t>then </a:t>
            </a:r>
            <a:r>
              <a:rPr lang="en-US" sz="2000"/>
              <a:t>there are approximately 1,000 possible models to be considered, </a:t>
            </a:r>
            <a:r>
              <a:rPr lang="en-US" sz="2000"/>
              <a:t>and </a:t>
            </a:r>
            <a:r>
              <a:rPr lang="en-US" sz="2000" smtClean="0"/>
              <a:t>if </a:t>
            </a:r>
            <a:r>
              <a:rPr lang="en-US" sz="2000" i="1"/>
              <a:t>p = 20, then there are over one </a:t>
            </a:r>
            <a:r>
              <a:rPr lang="en-US" sz="2000" i="1"/>
              <a:t>million </a:t>
            </a:r>
            <a:r>
              <a:rPr lang="en-US" sz="2000" i="1" smtClean="0"/>
              <a:t>possibilities!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/>
              <a:t>Thus an enormous search </a:t>
            </a:r>
            <a:r>
              <a:rPr lang="en-US" sz="2000"/>
              <a:t>space </a:t>
            </a:r>
            <a:r>
              <a:rPr lang="en-US" sz="2000" smtClean="0"/>
              <a:t>can </a:t>
            </a:r>
            <a:r>
              <a:rPr lang="en-US" sz="2000"/>
              <a:t>lead </a:t>
            </a:r>
            <a:r>
              <a:rPr lang="en-US" sz="2000"/>
              <a:t>to </a:t>
            </a:r>
            <a:r>
              <a:rPr lang="en-US" sz="2000" smtClean="0">
                <a:solidFill>
                  <a:srgbClr val="FF0000"/>
                </a:solidFill>
              </a:rPr>
              <a:t>overfitting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FF0000"/>
                </a:solidFill>
              </a:rPr>
              <a:t>high variance </a:t>
            </a:r>
            <a:r>
              <a:rPr lang="en-US" sz="2000"/>
              <a:t>of the coecient </a:t>
            </a:r>
            <a:r>
              <a:rPr lang="en-US" sz="2000"/>
              <a:t>estimates</a:t>
            </a:r>
            <a:r>
              <a:rPr lang="en-US" sz="2000" smtClean="0"/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smtClean="0"/>
              <a:t>Stepwise </a:t>
            </a:r>
            <a:r>
              <a:rPr lang="en-US" sz="2000"/>
              <a:t>methods, </a:t>
            </a:r>
            <a:r>
              <a:rPr lang="en-US" sz="2000"/>
              <a:t>which </a:t>
            </a:r>
            <a:r>
              <a:rPr lang="en-US" sz="2000" smtClean="0"/>
              <a:t>explore a </a:t>
            </a:r>
            <a:r>
              <a:rPr lang="en-US" sz="2000"/>
              <a:t>far more restricted </a:t>
            </a:r>
            <a:r>
              <a:rPr lang="en-US" sz="2000"/>
              <a:t>set </a:t>
            </a:r>
            <a:r>
              <a:rPr lang="en-US" sz="2000" smtClean="0"/>
              <a:t>of models</a:t>
            </a:r>
            <a:r>
              <a:rPr lang="en-US" sz="2000"/>
              <a:t>, </a:t>
            </a:r>
            <a:r>
              <a:rPr lang="en-US" sz="2000"/>
              <a:t>are </a:t>
            </a:r>
            <a:r>
              <a:rPr lang="en-US" sz="2000" smtClean="0"/>
              <a:t>attractive alternatives </a:t>
            </a:r>
            <a:r>
              <a:rPr lang="en-US" sz="2000"/>
              <a:t>to best subset selection.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Stepwise Selection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27956"/>
            <a:ext cx="8229600" cy="40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5257800"/>
            <a:ext cx="5543550" cy="14478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Forward Stepwise – </a:t>
            </a:r>
            <a:br>
              <a:rPr lang="en-US" smtClean="0"/>
            </a:br>
            <a:r>
              <a:rPr lang="en-US" b="1" i="1" smtClean="0"/>
              <a:t>Credit</a:t>
            </a:r>
            <a:r>
              <a:rPr lang="en-US" i="1" smtClean="0"/>
              <a:t> data example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4580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568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21 Oct 2015: Chp. 6 Linear Model Selection and Regularization</vt:lpstr>
      <vt:lpstr>In Praise of Linear Model</vt:lpstr>
      <vt:lpstr>Prediction Accuracy</vt:lpstr>
      <vt:lpstr>Model Interpretability</vt:lpstr>
      <vt:lpstr>Using least squares to fit</vt:lpstr>
      <vt:lpstr>Subset Selection - Best Subset Selection</vt:lpstr>
      <vt:lpstr>Subset Selection - Best Subset Selection Credit data example</vt:lpstr>
      <vt:lpstr>Forward Stepwise Selection</vt:lpstr>
      <vt:lpstr>Forward Stepwise –  Credit data example</vt:lpstr>
      <vt:lpstr>Backward Stepwise Selection</vt:lpstr>
      <vt:lpstr>Choosing the optimal model</vt:lpstr>
      <vt:lpstr>Cp, AIC, BIC &amp; Adjusted R2</vt:lpstr>
      <vt:lpstr>Cp, AIC, BIC &amp; Adjusted R2 –  Credit data example</vt:lpstr>
      <vt:lpstr>Validation and Cross-Validation</vt:lpstr>
      <vt:lpstr>Shrinkage Methods</vt:lpstr>
      <vt:lpstr>Ridge Regression</vt:lpstr>
      <vt:lpstr>Ridge Regression - Credit data example </vt:lpstr>
      <vt:lpstr>The Lasso</vt:lpstr>
      <vt:lpstr>The Lasso - Credit data example </vt:lpstr>
      <vt:lpstr>Dimension Reduction Methods</vt:lpstr>
      <vt:lpstr>PCA Idea (1)</vt:lpstr>
      <vt:lpstr>PCA Idea (2)</vt:lpstr>
      <vt:lpstr>Principal Component Regression</vt:lpstr>
      <vt:lpstr>PCR vs. Shrinkage</vt:lpstr>
      <vt:lpstr>PCR Coefficients Estimation</vt:lpstr>
      <vt:lpstr>Exercise</vt:lpstr>
      <vt:lpstr>Practical (Chp. 6 ISLR)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Oct 2015: Chp. 6 Linear Model Selection and Regularization</dc:title>
  <dc:creator>TOBA</dc:creator>
  <cp:lastModifiedBy>TOBA</cp:lastModifiedBy>
  <cp:revision>32</cp:revision>
  <dcterms:created xsi:type="dcterms:W3CDTF">2015-10-20T10:43:48Z</dcterms:created>
  <dcterms:modified xsi:type="dcterms:W3CDTF">2015-10-20T12:14:21Z</dcterms:modified>
</cp:coreProperties>
</file>