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8B98-CA4A-4B90-B7A7-7DAB25A12902}" type="datetimeFigureOut">
              <a:rPr lang="id-ID" smtClean="0"/>
              <a:t>23/09/2015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D368-3B04-4EDA-9BB5-53FD3F18E0D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8B98-CA4A-4B90-B7A7-7DAB25A12902}" type="datetimeFigureOut">
              <a:rPr lang="id-ID" smtClean="0"/>
              <a:t>23/09/2015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D368-3B04-4EDA-9BB5-53FD3F18E0D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8B98-CA4A-4B90-B7A7-7DAB25A12902}" type="datetimeFigureOut">
              <a:rPr lang="id-ID" smtClean="0"/>
              <a:t>23/09/2015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D368-3B04-4EDA-9BB5-53FD3F18E0D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8B98-CA4A-4B90-B7A7-7DAB25A12902}" type="datetimeFigureOut">
              <a:rPr lang="id-ID" smtClean="0"/>
              <a:t>23/09/2015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D368-3B04-4EDA-9BB5-53FD3F18E0D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8B98-CA4A-4B90-B7A7-7DAB25A12902}" type="datetimeFigureOut">
              <a:rPr lang="id-ID" smtClean="0"/>
              <a:t>23/09/2015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D368-3B04-4EDA-9BB5-53FD3F18E0D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8B98-CA4A-4B90-B7A7-7DAB25A12902}" type="datetimeFigureOut">
              <a:rPr lang="id-ID" smtClean="0"/>
              <a:t>23/09/2015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D368-3B04-4EDA-9BB5-53FD3F18E0D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8B98-CA4A-4B90-B7A7-7DAB25A12902}" type="datetimeFigureOut">
              <a:rPr lang="id-ID" smtClean="0"/>
              <a:t>23/09/2015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D368-3B04-4EDA-9BB5-53FD3F18E0D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8B98-CA4A-4B90-B7A7-7DAB25A12902}" type="datetimeFigureOut">
              <a:rPr lang="id-ID" smtClean="0"/>
              <a:t>23/09/2015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D368-3B04-4EDA-9BB5-53FD3F18E0D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8B98-CA4A-4B90-B7A7-7DAB25A12902}" type="datetimeFigureOut">
              <a:rPr lang="id-ID" smtClean="0"/>
              <a:t>23/09/2015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D368-3B04-4EDA-9BB5-53FD3F18E0D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8B98-CA4A-4B90-B7A7-7DAB25A12902}" type="datetimeFigureOut">
              <a:rPr lang="id-ID" smtClean="0"/>
              <a:t>23/09/2015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D368-3B04-4EDA-9BB5-53FD3F18E0D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8B98-CA4A-4B90-B7A7-7DAB25A12902}" type="datetimeFigureOut">
              <a:rPr lang="id-ID" smtClean="0"/>
              <a:t>23/09/2015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FD368-3B04-4EDA-9BB5-53FD3F18E0D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F8B98-CA4A-4B90-B7A7-7DAB25A12902}" type="datetimeFigureOut">
              <a:rPr lang="id-ID" smtClean="0"/>
              <a:t>23/09/2015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FD368-3B04-4EDA-9BB5-53FD3F18E0DB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Subjects </a:t>
            </a:r>
            <a:r>
              <a:rPr lang="id-ID" dirty="0" smtClean="0"/>
              <a:t>Review</a:t>
            </a:r>
            <a:br>
              <a:rPr lang="id-ID" dirty="0" smtClean="0"/>
            </a:br>
            <a:r>
              <a:rPr lang="id-ID" dirty="0" smtClean="0"/>
              <a:t>Introduction to Statistical Learning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09800"/>
          </a:xfrm>
        </p:spPr>
        <p:txBody>
          <a:bodyPr>
            <a:normAutofit lnSpcReduction="10000"/>
          </a:bodyPr>
          <a:lstStyle/>
          <a:p>
            <a:r>
              <a:rPr lang="id-ID" u="sng" dirty="0" smtClean="0"/>
              <a:t>Midterm</a:t>
            </a:r>
            <a:r>
              <a:rPr lang="id-ID" dirty="0" smtClean="0"/>
              <a:t>: </a:t>
            </a:r>
          </a:p>
          <a:p>
            <a:r>
              <a:rPr lang="id-ID" dirty="0" smtClean="0"/>
              <a:t>Thursday, October 15th 2015 </a:t>
            </a:r>
          </a:p>
          <a:p>
            <a:r>
              <a:rPr lang="id-ID" dirty="0" smtClean="0"/>
              <a:t>14:00-16:00 </a:t>
            </a:r>
          </a:p>
          <a:p>
            <a:r>
              <a:rPr lang="id-ID" dirty="0" smtClean="0"/>
              <a:t>ADV2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Chp 1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Interpreting some important plots</a:t>
            </a:r>
          </a:p>
          <a:p>
            <a:pPr lvl="1"/>
            <a:r>
              <a:rPr lang="id-ID" dirty="0" smtClean="0"/>
              <a:t>Histogram</a:t>
            </a:r>
          </a:p>
          <a:p>
            <a:pPr lvl="1"/>
            <a:r>
              <a:rPr lang="id-ID" dirty="0" smtClean="0"/>
              <a:t>Box plot</a:t>
            </a:r>
          </a:p>
          <a:p>
            <a:pPr lvl="1"/>
            <a:r>
              <a:rPr lang="id-ID" dirty="0" smtClean="0"/>
              <a:t>Linear function</a:t>
            </a:r>
          </a:p>
          <a:p>
            <a:pPr lvl="1"/>
            <a:r>
              <a:rPr lang="id-ID" dirty="0" smtClean="0"/>
              <a:t>Quadratic function</a:t>
            </a:r>
          </a:p>
          <a:p>
            <a:r>
              <a:rPr lang="id-ID" dirty="0" smtClean="0"/>
              <a:t>Type of data</a:t>
            </a:r>
          </a:p>
          <a:p>
            <a:pPr lvl="1"/>
            <a:r>
              <a:rPr lang="id-ID" dirty="0" smtClean="0"/>
              <a:t>Numeric values</a:t>
            </a:r>
          </a:p>
          <a:p>
            <a:pPr lvl="1"/>
            <a:r>
              <a:rPr lang="id-ID" dirty="0" smtClean="0"/>
              <a:t>Nominal values</a:t>
            </a:r>
          </a:p>
          <a:p>
            <a:pPr lvl="1"/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Chp 2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d-ID" dirty="0" smtClean="0"/>
              <a:t>What is statistical learning?</a:t>
            </a:r>
          </a:p>
          <a:p>
            <a:r>
              <a:rPr lang="id-ID" dirty="0" smtClean="0"/>
              <a:t>Why is it important?</a:t>
            </a:r>
          </a:p>
          <a:p>
            <a:r>
              <a:rPr lang="id-ID" dirty="0" smtClean="0"/>
              <a:t>What kind of tasks are included in it?</a:t>
            </a:r>
          </a:p>
          <a:p>
            <a:pPr lvl="1"/>
            <a:r>
              <a:rPr lang="id-ID" dirty="0" smtClean="0"/>
              <a:t>Supervised vs. Unsupervised Learning</a:t>
            </a:r>
          </a:p>
          <a:p>
            <a:pPr lvl="1"/>
            <a:r>
              <a:rPr lang="id-ID" dirty="0" smtClean="0"/>
              <a:t>Regression vs. Classification</a:t>
            </a:r>
          </a:p>
          <a:p>
            <a:pPr lvl="1"/>
            <a:r>
              <a:rPr lang="id-ID" dirty="0" smtClean="0"/>
              <a:t>Interpretability vs. Flexibility</a:t>
            </a:r>
          </a:p>
          <a:p>
            <a:r>
              <a:rPr lang="id-ID" dirty="0" smtClean="0"/>
              <a:t>What are the differences between machine learning and statistical learning?</a:t>
            </a:r>
          </a:p>
          <a:p>
            <a:r>
              <a:rPr lang="id-ID" dirty="0" smtClean="0"/>
              <a:t>How to fit the model?</a:t>
            </a:r>
          </a:p>
          <a:p>
            <a:pPr lvl="1"/>
            <a:r>
              <a:rPr lang="id-ID" dirty="0" smtClean="0"/>
              <a:t>Mean square error (MSE)</a:t>
            </a:r>
          </a:p>
          <a:p>
            <a:r>
              <a:rPr lang="id-ID" i="1" dirty="0" smtClean="0"/>
              <a:t>k</a:t>
            </a:r>
            <a:r>
              <a:rPr lang="id-ID" dirty="0" smtClean="0"/>
              <a:t>-nearest neighbors classification example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Chp 3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20000"/>
          </a:bodyPr>
          <a:lstStyle/>
          <a:p>
            <a:r>
              <a:rPr lang="id-ID" dirty="0" smtClean="0"/>
              <a:t>Hypothesis testing H</a:t>
            </a:r>
            <a:r>
              <a:rPr lang="id-ID" baseline="-25000" dirty="0" smtClean="0"/>
              <a:t>0</a:t>
            </a:r>
            <a:r>
              <a:rPr lang="id-ID" dirty="0" smtClean="0"/>
              <a:t> vs. H</a:t>
            </a:r>
            <a:r>
              <a:rPr lang="id-ID" baseline="-25000" dirty="0" smtClean="0"/>
              <a:t>1</a:t>
            </a:r>
            <a:r>
              <a:rPr lang="id-ID" dirty="0" smtClean="0"/>
              <a:t> on linear regression coefficients and response</a:t>
            </a:r>
          </a:p>
          <a:p>
            <a:r>
              <a:rPr lang="id-ID" dirty="0" smtClean="0"/>
              <a:t>Linear model performance</a:t>
            </a:r>
          </a:p>
          <a:p>
            <a:pPr lvl="1"/>
            <a:r>
              <a:rPr lang="id-ID" dirty="0" smtClean="0"/>
              <a:t>Residual standard error</a:t>
            </a:r>
          </a:p>
          <a:p>
            <a:pPr lvl="1"/>
            <a:r>
              <a:rPr lang="id-ID" dirty="0" smtClean="0"/>
              <a:t>R</a:t>
            </a:r>
            <a:r>
              <a:rPr lang="id-ID" baseline="30000" dirty="0" smtClean="0"/>
              <a:t>2</a:t>
            </a:r>
            <a:r>
              <a:rPr lang="id-ID" dirty="0" smtClean="0"/>
              <a:t> statistic </a:t>
            </a:r>
          </a:p>
          <a:p>
            <a:pPr lvl="1"/>
            <a:r>
              <a:rPr lang="id-ID" dirty="0" smtClean="0"/>
              <a:t>F statistic</a:t>
            </a:r>
          </a:p>
          <a:p>
            <a:r>
              <a:rPr lang="id-ID" dirty="0" smtClean="0"/>
              <a:t>How to decide important variables</a:t>
            </a:r>
          </a:p>
          <a:p>
            <a:pPr lvl="1"/>
            <a:r>
              <a:rPr lang="id-ID" dirty="0" smtClean="0"/>
              <a:t>Forward selection</a:t>
            </a:r>
          </a:p>
          <a:p>
            <a:pPr lvl="1"/>
            <a:r>
              <a:rPr lang="id-ID" dirty="0" smtClean="0"/>
              <a:t>Backward selection</a:t>
            </a:r>
          </a:p>
          <a:p>
            <a:pPr lvl="1"/>
            <a:r>
              <a:rPr lang="id-ID" dirty="0" smtClean="0"/>
              <a:t>Mixed selection</a:t>
            </a:r>
          </a:p>
          <a:p>
            <a:r>
              <a:rPr lang="id-ID" dirty="0" smtClean="0"/>
              <a:t>Collinearity problem</a:t>
            </a: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Chp 4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What are the limitation of linear regression?</a:t>
            </a:r>
          </a:p>
          <a:p>
            <a:r>
              <a:rPr lang="id-ID" dirty="0" smtClean="0"/>
              <a:t>How to extend from linear regression to logistic regression?</a:t>
            </a:r>
          </a:p>
          <a:p>
            <a:pPr lvl="1"/>
            <a:r>
              <a:rPr lang="id-ID" dirty="0" smtClean="0"/>
              <a:t>From probability to logit</a:t>
            </a:r>
          </a:p>
          <a:p>
            <a:pPr lvl="1"/>
            <a:r>
              <a:rPr lang="id-ID" dirty="0" smtClean="0"/>
              <a:t>From logit to regression</a:t>
            </a:r>
          </a:p>
          <a:p>
            <a:pPr lvl="1"/>
            <a:r>
              <a:rPr lang="id-ID" dirty="0" smtClean="0"/>
              <a:t>Use the the logistic function for mapping back the probability</a:t>
            </a:r>
          </a:p>
          <a:p>
            <a:pPr lvl="1"/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Chp 5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Validation set</a:t>
            </a:r>
          </a:p>
          <a:p>
            <a:pPr lvl="1"/>
            <a:r>
              <a:rPr lang="id-ID" dirty="0" smtClean="0"/>
              <a:t>Training and test set</a:t>
            </a:r>
          </a:p>
          <a:p>
            <a:r>
              <a:rPr lang="id-ID" dirty="0" smtClean="0"/>
              <a:t>Cross validation</a:t>
            </a:r>
          </a:p>
          <a:p>
            <a:pPr lvl="1"/>
            <a:r>
              <a:rPr lang="id-ID" dirty="0" smtClean="0"/>
              <a:t>LOOCV</a:t>
            </a:r>
          </a:p>
          <a:p>
            <a:pPr lvl="1"/>
            <a:r>
              <a:rPr lang="id-ID" i="1" dirty="0" smtClean="0"/>
              <a:t>k</a:t>
            </a:r>
            <a:r>
              <a:rPr lang="id-ID" dirty="0" smtClean="0"/>
              <a:t>-fold</a:t>
            </a:r>
          </a:p>
          <a:p>
            <a:pPr lvl="1"/>
            <a:r>
              <a:rPr lang="id-ID" dirty="0" smtClean="0"/>
              <a:t>Advantage and disadvantages</a:t>
            </a:r>
          </a:p>
          <a:p>
            <a:r>
              <a:rPr lang="id-ID" dirty="0" smtClean="0"/>
              <a:t>Bootstrap</a:t>
            </a:r>
          </a:p>
          <a:p>
            <a:r>
              <a:rPr lang="id-ID" dirty="0" smtClean="0"/>
              <a:t>Confusion matrix</a:t>
            </a:r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 Programming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 fontScale="77500" lnSpcReduction="20000"/>
          </a:bodyPr>
          <a:lstStyle/>
          <a:p>
            <a:r>
              <a:rPr lang="id-ID" dirty="0" smtClean="0"/>
              <a:t>Load data</a:t>
            </a:r>
          </a:p>
          <a:p>
            <a:r>
              <a:rPr lang="id-ID" dirty="0" smtClean="0"/>
              <a:t>Summary</a:t>
            </a:r>
          </a:p>
          <a:p>
            <a:r>
              <a:rPr lang="id-ID" dirty="0" smtClean="0"/>
              <a:t>Correlation of variables</a:t>
            </a:r>
          </a:p>
          <a:p>
            <a:r>
              <a:rPr lang="id-ID" dirty="0" smtClean="0"/>
              <a:t>Plotting</a:t>
            </a:r>
          </a:p>
          <a:p>
            <a:r>
              <a:rPr lang="id-ID" dirty="0" smtClean="0"/>
              <a:t>Linear model</a:t>
            </a:r>
          </a:p>
          <a:p>
            <a:pPr lvl="1"/>
            <a:r>
              <a:rPr lang="id-ID" dirty="0" smtClean="0"/>
              <a:t>Coefficient significance level</a:t>
            </a:r>
          </a:p>
          <a:p>
            <a:pPr lvl="1"/>
            <a:r>
              <a:rPr lang="id-ID" dirty="0" smtClean="0"/>
              <a:t>Model quality</a:t>
            </a:r>
          </a:p>
          <a:p>
            <a:pPr lvl="1"/>
            <a:r>
              <a:rPr lang="id-ID" dirty="0" smtClean="0"/>
              <a:t>Cross validation</a:t>
            </a:r>
          </a:p>
          <a:p>
            <a:r>
              <a:rPr lang="id-ID" dirty="0" smtClean="0"/>
              <a:t>Generalized linear model (family= binomial)</a:t>
            </a:r>
          </a:p>
          <a:p>
            <a:pPr lvl="1"/>
            <a:r>
              <a:rPr lang="id-ID" dirty="0" smtClean="0"/>
              <a:t>Coefficient significance level</a:t>
            </a:r>
          </a:p>
          <a:p>
            <a:pPr lvl="1"/>
            <a:r>
              <a:rPr lang="id-ID" dirty="0" smtClean="0"/>
              <a:t>Model quality</a:t>
            </a:r>
          </a:p>
          <a:p>
            <a:pPr lvl="1"/>
            <a:r>
              <a:rPr lang="id-ID" dirty="0" smtClean="0"/>
              <a:t>Cross validation</a:t>
            </a:r>
          </a:p>
          <a:p>
            <a:pPr lvl="1"/>
            <a:r>
              <a:rPr lang="id-ID" dirty="0" smtClean="0"/>
              <a:t>Contrast</a:t>
            </a:r>
          </a:p>
          <a:p>
            <a:pPr lvl="1"/>
            <a:r>
              <a:rPr lang="id-ID" dirty="0" smtClean="0"/>
              <a:t>Convusion matrix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221</Words>
  <Application>Microsoft Office PowerPoint</Application>
  <PresentationFormat>On-screen Show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Subjects Review Introduction to Statistical Learning</vt:lpstr>
      <vt:lpstr>Chp 1</vt:lpstr>
      <vt:lpstr>Chp 2</vt:lpstr>
      <vt:lpstr>Chp 3</vt:lpstr>
      <vt:lpstr>Chp 4</vt:lpstr>
      <vt:lpstr>Chp 5</vt:lpstr>
      <vt:lpstr>R Programming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Subjects Review</dc:title>
  <dc:creator>Developer</dc:creator>
  <cp:lastModifiedBy>Developer</cp:lastModifiedBy>
  <cp:revision>21</cp:revision>
  <dcterms:created xsi:type="dcterms:W3CDTF">2015-09-23T01:47:26Z</dcterms:created>
  <dcterms:modified xsi:type="dcterms:W3CDTF">2015-09-23T03:22:51Z</dcterms:modified>
</cp:coreProperties>
</file>