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6" r:id="rId14"/>
    <p:sldId id="288" r:id="rId15"/>
    <p:sldId id="289" r:id="rId16"/>
    <p:sldId id="282" r:id="rId17"/>
    <p:sldId id="283" r:id="rId18"/>
    <p:sldId id="285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8DDCE"/>
    <a:srgbClr val="F0E9DF"/>
    <a:srgbClr val="DBCBB3"/>
    <a:srgbClr val="F7F4EF"/>
    <a:srgbClr val="EAE0D2"/>
    <a:srgbClr val="FFFFFF"/>
    <a:srgbClr val="CBB49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9/9/2015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9/9/2015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If just 1/0 we would divide at about 35</a:t>
            </a:r>
          </a:p>
          <a:p>
            <a:r>
              <a:rPr lang="en-US" dirty="0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Go to next slide after probability column and then come back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F1179-4BB7-CB40-8963-52A04DA62667}" type="slidenum">
              <a:rPr lang="en-US" smtClean="0">
                <a:latin typeface="Times New Roman" pitchFamily="1" charset="0"/>
              </a:rPr>
              <a:pPr/>
              <a:t>8</a:t>
            </a:fld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explain odds with the 40 dosage – ration of wins/losses</a:t>
            </a:r>
          </a:p>
          <a:p>
            <a:r>
              <a:rPr lang="en-US" dirty="0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mid</a:t>
            </a:r>
            <a:r>
              <a:rPr lang="en-US" baseline="0" dirty="0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 sigmoid runs through .5 </a:t>
            </a:r>
            <a:r>
              <a:rPr lang="en-US" baseline="0" dirty="0" err="1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prob</a:t>
            </a:r>
            <a:r>
              <a:rPr lang="en-US" baseline="0" dirty="0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 = 0 </a:t>
            </a:r>
            <a:r>
              <a:rPr lang="en-US" baseline="0" dirty="0" err="1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logit</a:t>
            </a:r>
            <a:r>
              <a:rPr lang="en-US" baseline="0" dirty="0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 = ln(1) </a:t>
            </a: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943C3-53DA-274F-B58A-6AF315617B69}" type="slidenum">
              <a:rPr lang="en-US" smtClean="0">
                <a:latin typeface="Times New Roman" pitchFamily="1" charset="0"/>
              </a:rPr>
              <a:pPr/>
              <a:t>9</a:t>
            </a:fld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yellow point is a generalization example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4EC22-A062-8A45-A0C3-4F5E4535EEE1}" type="slidenum">
              <a:rPr lang="en-US" smtClean="0">
                <a:latin typeface="Times New Roman" pitchFamily="1" charset="0"/>
              </a:rPr>
              <a:pPr/>
              <a:t>10</a:t>
            </a:fld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BC294-3C17-4CFF-B5F9-045CA2A7B88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anath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80" t="21780" r="21780" b="21780"/>
          <a:stretch/>
        </p:blipFill>
        <p:spPr>
          <a:xfrm>
            <a:off x="3257550" y="1832372"/>
            <a:ext cx="5676900" cy="3193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7110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6"/>
            <a:ext cx="6558081" cy="5771147"/>
          </a:xfrm>
          <a:custGeom>
            <a:avLst/>
            <a:gdLst>
              <a:gd name="connsiteX0" fmla="*/ 0 w 6551611"/>
              <a:gd name="connsiteY0" fmla="*/ 0 h 6004510"/>
              <a:gd name="connsiteX1" fmla="*/ 6551611 w 6551611"/>
              <a:gd name="connsiteY1" fmla="*/ 0 h 6004510"/>
              <a:gd name="connsiteX2" fmla="*/ 6551611 w 6551611"/>
              <a:gd name="connsiteY2" fmla="*/ 6004510 h 6004510"/>
              <a:gd name="connsiteX3" fmla="*/ 0 w 6551611"/>
              <a:gd name="connsiteY3" fmla="*/ 5768658 h 6004510"/>
              <a:gd name="connsiteX4" fmla="*/ 0 w 6551611"/>
              <a:gd name="connsiteY4" fmla="*/ 0 h 6004510"/>
              <a:gd name="connsiteX0" fmla="*/ 0 w 6561134"/>
              <a:gd name="connsiteY0" fmla="*/ 0 h 5768658"/>
              <a:gd name="connsiteX1" fmla="*/ 6551611 w 6561134"/>
              <a:gd name="connsiteY1" fmla="*/ 0 h 5768658"/>
              <a:gd name="connsiteX2" fmla="*/ 6561134 w 6561134"/>
              <a:gd name="connsiteY2" fmla="*/ 5718760 h 5768658"/>
              <a:gd name="connsiteX3" fmla="*/ 0 w 6561134"/>
              <a:gd name="connsiteY3" fmla="*/ 5768658 h 5768658"/>
              <a:gd name="connsiteX4" fmla="*/ 0 w 6561134"/>
              <a:gd name="connsiteY4" fmla="*/ 0 h 5768658"/>
              <a:gd name="connsiteX0" fmla="*/ 0 w 6552527"/>
              <a:gd name="connsiteY0" fmla="*/ 0 h 5775910"/>
              <a:gd name="connsiteX1" fmla="*/ 6551611 w 6552527"/>
              <a:gd name="connsiteY1" fmla="*/ 0 h 5775910"/>
              <a:gd name="connsiteX2" fmla="*/ 6551611 w 6552527"/>
              <a:gd name="connsiteY2" fmla="*/ 5775910 h 5775910"/>
              <a:gd name="connsiteX3" fmla="*/ 0 w 6552527"/>
              <a:gd name="connsiteY3" fmla="*/ 5768658 h 5775910"/>
              <a:gd name="connsiteX4" fmla="*/ 0 w 6552527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56373"/>
              <a:gd name="connsiteY0" fmla="*/ 0 h 5768658"/>
              <a:gd name="connsiteX1" fmla="*/ 6551611 w 6556373"/>
              <a:gd name="connsiteY1" fmla="*/ 0 h 5768658"/>
              <a:gd name="connsiteX2" fmla="*/ 6556373 w 6556373"/>
              <a:gd name="connsiteY2" fmla="*/ 5766385 h 5768658"/>
              <a:gd name="connsiteX3" fmla="*/ 0 w 6556373"/>
              <a:gd name="connsiteY3" fmla="*/ 5768658 h 5768658"/>
              <a:gd name="connsiteX4" fmla="*/ 0 w 6556373"/>
              <a:gd name="connsiteY4" fmla="*/ 0 h 5768658"/>
              <a:gd name="connsiteX0" fmla="*/ 0 w 6556373"/>
              <a:gd name="connsiteY0" fmla="*/ 0 h 5771147"/>
              <a:gd name="connsiteX1" fmla="*/ 6551611 w 6556373"/>
              <a:gd name="connsiteY1" fmla="*/ 0 h 5771147"/>
              <a:gd name="connsiteX2" fmla="*/ 6556373 w 6556373"/>
              <a:gd name="connsiteY2" fmla="*/ 5771147 h 5771147"/>
              <a:gd name="connsiteX3" fmla="*/ 0 w 6556373"/>
              <a:gd name="connsiteY3" fmla="*/ 5768658 h 5771147"/>
              <a:gd name="connsiteX4" fmla="*/ 0 w 6556373"/>
              <a:gd name="connsiteY4" fmla="*/ 0 h 57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3" h="5771147">
                <a:moveTo>
                  <a:pt x="0" y="0"/>
                </a:moveTo>
                <a:lnTo>
                  <a:pt x="6551611" y="0"/>
                </a:lnTo>
                <a:cubicBezTo>
                  <a:pt x="6554785" y="1906253"/>
                  <a:pt x="6553199" y="3864894"/>
                  <a:pt x="6556373" y="5771147"/>
                </a:cubicBezTo>
                <a:lnTo>
                  <a:pt x="0" y="57686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617" b="32010"/>
          <a:stretch/>
        </p:blipFill>
        <p:spPr>
          <a:xfrm>
            <a:off x="-532" y="1"/>
            <a:ext cx="12192532" cy="4295774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rgbClr val="DBCBB3"/>
              </a:gs>
              <a:gs pos="37000">
                <a:srgbClr val="DBCBB3"/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83727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36" y="5372310"/>
            <a:ext cx="2276163" cy="1485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en-US"/>
              <a:pPr/>
              <a:t>9/9/2015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9/9/2015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9/9/2015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9/9/2015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5733288"/>
            <a:ext cx="12192000" cy="1124712"/>
            <a:chOff x="0" y="5733288"/>
            <a:chExt cx="12192000" cy="112471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33288"/>
              <a:ext cx="6803136" cy="11247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64" y="5733288"/>
              <a:ext cx="6803136" cy="11247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567" y="5733288"/>
              <a:ext cx="2919984" cy="11247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90" y="5733288"/>
              <a:ext cx="1557528" cy="112471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-4584" y="134769"/>
            <a:ext cx="12240112" cy="1559261"/>
            <a:chOff x="-4584" y="3182769"/>
            <a:chExt cx="12240112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3401235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rgbClr val="EAE0D2"/>
                </a:gs>
                <a:gs pos="37000">
                  <a:srgbClr val="F7F4EF"/>
                </a:gs>
                <a:gs pos="100000">
                  <a:srgbClr val="F7F4EF"/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3182769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rgbClr val="CBB491"/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4" y="3514703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rgbClr val="E8DDCE"/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0127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9/9/2015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4676" y="6400800"/>
            <a:ext cx="388035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3026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0" r:id="rId3"/>
    <p:sldLayoutId id="2147483651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5" y="3491345"/>
            <a:ext cx="10903527" cy="1759528"/>
          </a:xfrm>
        </p:spPr>
        <p:txBody>
          <a:bodyPr>
            <a:normAutofit fontScale="90000"/>
          </a:bodyPr>
          <a:lstStyle/>
          <a:p>
            <a:r>
              <a:rPr lang="en-US" smtClean="0"/>
              <a:t>4- Classification: Logistic Regression</a:t>
            </a:r>
            <a:br>
              <a:rPr lang="en-US" smtClean="0"/>
            </a:br>
            <a:r>
              <a:rPr lang="en-US" sz="4000" smtClean="0"/>
              <a:t>9 September 2015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232" y="5309466"/>
            <a:ext cx="8372700" cy="914100"/>
          </a:xfrm>
        </p:spPr>
        <p:txBody>
          <a:bodyPr/>
          <a:lstStyle/>
          <a:p>
            <a:r>
              <a:rPr lang="en-US" smtClean="0"/>
              <a:t>Intro to Logistic Regression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3795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Regression of Log Odds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1602" y="762001"/>
          <a:ext cx="7518399" cy="281939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19200"/>
                <a:gridCol w="1047044"/>
                <a:gridCol w="1133123"/>
                <a:gridCol w="1442156"/>
                <a:gridCol w="1399443"/>
                <a:gridCol w="1277433"/>
              </a:tblGrid>
              <a:tr h="12448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Medication Dosage</a:t>
                      </a:r>
                      <a:endParaRPr lang="en-US" sz="16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</a:p>
                    <a:p>
                      <a:r>
                        <a:rPr lang="en-US" sz="1600" dirty="0" smtClean="0"/>
                        <a:t>Cured</a:t>
                      </a:r>
                      <a:endParaRPr lang="en-US" sz="16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Total</a:t>
                      </a:r>
                    </a:p>
                    <a:p>
                      <a:r>
                        <a:rPr lang="en-US" sz="1600" smtClean="0"/>
                        <a:t>Patients</a:t>
                      </a:r>
                      <a:endParaRPr lang="en-US" sz="16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Probability:</a:t>
                      </a:r>
                    </a:p>
                    <a:p>
                      <a:r>
                        <a:rPr lang="en-US" sz="1600" dirty="0" smtClean="0"/>
                        <a:t># Cured/Total Patients</a:t>
                      </a:r>
                      <a:endParaRPr lang="en-US" sz="16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Odds:</a:t>
                      </a:r>
                    </a:p>
                    <a:p>
                      <a:r>
                        <a:rPr lang="en-US" sz="1600" dirty="0" smtClean="0"/>
                        <a:t>p/(1-p) =</a:t>
                      </a:r>
                    </a:p>
                    <a:p>
                      <a:r>
                        <a:rPr lang="en-US" sz="1600" dirty="0" smtClean="0"/>
                        <a:t># cured/</a:t>
                      </a:r>
                    </a:p>
                    <a:p>
                      <a:r>
                        <a:rPr lang="en-US" sz="1600" dirty="0" smtClean="0"/>
                        <a:t>#</a:t>
                      </a:r>
                      <a:r>
                        <a:rPr lang="en-US" sz="1600" baseline="0" dirty="0" smtClean="0"/>
                        <a:t> not cured</a:t>
                      </a:r>
                      <a:endParaRPr lang="en-US" sz="16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Log Odds:</a:t>
                      </a:r>
                    </a:p>
                    <a:p>
                      <a:r>
                        <a:rPr lang="en-US" sz="1600" smtClean="0"/>
                        <a:t>ln(Odds</a:t>
                      </a:r>
                      <a:r>
                        <a:rPr lang="en-US" sz="1600" dirty="0" smtClean="0"/>
                        <a:t>)</a:t>
                      </a:r>
                      <a:endParaRPr lang="en-US" sz="16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</a:tr>
              <a:tr h="3936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b="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0.20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0.25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-1.39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</a:tr>
              <a:tr h="3936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0.33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0.50</a:t>
                      </a:r>
                      <a:endParaRPr lang="en-US" sz="16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-0.69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</a:tr>
              <a:tr h="3936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0.67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0.69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</a:tr>
              <a:tr h="3936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b="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0.86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1.79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33809" name="TextBox 57"/>
          <p:cNvSpPr txBox="1">
            <a:spLocks noChangeArrowheads="1"/>
          </p:cNvSpPr>
          <p:nvPr/>
        </p:nvSpPr>
        <p:spPr bwMode="auto">
          <a:xfrm>
            <a:off x="166254" y="3704780"/>
            <a:ext cx="11804073" cy="30008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000" b="1" i="1" dirty="0">
                <a:latin typeface="+mn-lt"/>
              </a:rPr>
              <a:t> </a:t>
            </a:r>
            <a:r>
              <a:rPr lang="en-US" sz="2100" b="1" i="1" dirty="0" err="1">
                <a:latin typeface="+mn-lt"/>
              </a:rPr>
              <a:t>y</a:t>
            </a:r>
            <a:r>
              <a:rPr lang="en-US" sz="2100" b="1" dirty="0">
                <a:latin typeface="+mn-lt"/>
              </a:rPr>
              <a:t> = .11</a:t>
            </a:r>
            <a:r>
              <a:rPr lang="en-US" sz="2100" b="1" i="1" dirty="0">
                <a:latin typeface="+mn-lt"/>
              </a:rPr>
              <a:t>x</a:t>
            </a:r>
            <a:r>
              <a:rPr lang="en-US" sz="2100" b="1" dirty="0">
                <a:latin typeface="+mn-lt"/>
              </a:rPr>
              <a:t> – 3.8   </a:t>
            </a:r>
            <a:r>
              <a:rPr lang="en-US" sz="2100" dirty="0">
                <a:latin typeface="+mn-lt"/>
              </a:rPr>
              <a:t>- </a:t>
            </a:r>
            <a:r>
              <a:rPr lang="en-US" sz="2100" err="1">
                <a:latin typeface="+mn-lt"/>
              </a:rPr>
              <a:t>Logit</a:t>
            </a:r>
            <a:r>
              <a:rPr lang="en-US" sz="2100">
                <a:latin typeface="+mn-lt"/>
              </a:rPr>
              <a:t> </a:t>
            </a:r>
            <a:r>
              <a:rPr lang="en-US" sz="2100" smtClean="0">
                <a:latin typeface="+mn-lt"/>
              </a:rPr>
              <a:t>(linear)regression </a:t>
            </a:r>
            <a:r>
              <a:rPr lang="en-US" sz="2100" dirty="0">
                <a:latin typeface="+mn-lt"/>
              </a:rPr>
              <a:t>equation</a:t>
            </a:r>
          </a:p>
          <a:p>
            <a:pPr>
              <a:buFont typeface="Arial" charset="0"/>
              <a:buChar char="•"/>
              <a:defRPr/>
            </a:pPr>
            <a:r>
              <a:rPr lang="en-US" sz="2100" dirty="0">
                <a:latin typeface="+mn-lt"/>
              </a:rPr>
              <a:t> Now we have a regression line for log odds (</a:t>
            </a:r>
            <a:r>
              <a:rPr lang="en-US" sz="2100" dirty="0" err="1">
                <a:latin typeface="+mn-lt"/>
              </a:rPr>
              <a:t>logit</a:t>
            </a:r>
            <a:r>
              <a:rPr lang="en-US" sz="2100" dirty="0">
                <a:latin typeface="+mn-lt"/>
              </a:rPr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en-US" sz="2100" dirty="0">
                <a:latin typeface="+mn-lt"/>
              </a:rPr>
              <a:t> To generalize, we interpolate the log odds value for the new data point</a:t>
            </a:r>
          </a:p>
          <a:p>
            <a:pPr>
              <a:buFont typeface="Arial" charset="0"/>
              <a:buChar char="•"/>
              <a:defRPr/>
            </a:pPr>
            <a:r>
              <a:rPr lang="en-US" sz="2100" dirty="0">
                <a:latin typeface="+mn-lt"/>
              </a:rPr>
              <a:t> Then we transform that log odds point to a probability</a:t>
            </a:r>
            <a:r>
              <a:rPr lang="en-US" sz="2100">
                <a:latin typeface="+mn-lt"/>
              </a:rPr>
              <a:t>: </a:t>
            </a:r>
            <a:endParaRPr lang="en-US" sz="2100" smtClean="0">
              <a:latin typeface="+mn-lt"/>
            </a:endParaRPr>
          </a:p>
          <a:p>
            <a:pPr algn="ctr">
              <a:defRPr/>
            </a:pPr>
            <a:r>
              <a:rPr lang="en-US" sz="2100" b="1" i="1" smtClean="0">
                <a:latin typeface="+mn-lt"/>
              </a:rPr>
              <a:t>p</a:t>
            </a:r>
            <a:r>
              <a:rPr lang="en-US" sz="2100" b="1" smtClean="0">
                <a:latin typeface="+mn-lt"/>
              </a:rPr>
              <a:t> </a:t>
            </a:r>
            <a:r>
              <a:rPr lang="en-US" sz="2100" b="1" dirty="0">
                <a:latin typeface="+mn-lt"/>
              </a:rPr>
              <a:t>= e</a:t>
            </a:r>
            <a:r>
              <a:rPr lang="en-US" sz="2100" b="1" baseline="30000" dirty="0">
                <a:latin typeface="+mn-lt"/>
              </a:rPr>
              <a:t>logit(</a:t>
            </a:r>
            <a:r>
              <a:rPr lang="en-US" sz="2100" b="1" i="1" baseline="30000" dirty="0">
                <a:latin typeface="+mn-lt"/>
              </a:rPr>
              <a:t>x</a:t>
            </a:r>
            <a:r>
              <a:rPr lang="en-US" sz="2100" b="1" baseline="30000" dirty="0">
                <a:latin typeface="+mn-lt"/>
              </a:rPr>
              <a:t>)</a:t>
            </a:r>
            <a:r>
              <a:rPr lang="en-US" sz="2100" b="1" dirty="0">
                <a:latin typeface="+mn-lt"/>
              </a:rPr>
              <a:t>/(</a:t>
            </a:r>
            <a:r>
              <a:rPr lang="en-US" sz="2100" b="1">
                <a:latin typeface="+mn-lt"/>
              </a:rPr>
              <a:t>1+e</a:t>
            </a:r>
            <a:r>
              <a:rPr lang="en-US" sz="2100" b="1" baseline="30000">
                <a:latin typeface="+mn-lt"/>
              </a:rPr>
              <a:t>logit(</a:t>
            </a:r>
            <a:r>
              <a:rPr lang="en-US" sz="2100" b="1" i="1" baseline="30000">
                <a:latin typeface="+mn-lt"/>
              </a:rPr>
              <a:t>x</a:t>
            </a:r>
            <a:r>
              <a:rPr lang="en-US" sz="2100" b="1" baseline="30000" smtClean="0">
                <a:latin typeface="+mn-lt"/>
              </a:rPr>
              <a:t>)</a:t>
            </a:r>
            <a:r>
              <a:rPr lang="en-US" sz="2100" b="1" smtClean="0">
                <a:latin typeface="+mn-lt"/>
              </a:rPr>
              <a:t>) = 1/(1+e</a:t>
            </a:r>
            <a:r>
              <a:rPr lang="en-US" sz="2100" b="1" baseline="30000" smtClean="0">
                <a:latin typeface="+mn-lt"/>
              </a:rPr>
              <a:t>-logit(x)</a:t>
            </a:r>
            <a:r>
              <a:rPr lang="en-US" sz="2100" b="1" smtClean="0">
                <a:latin typeface="+mn-lt"/>
              </a:rPr>
              <a:t>) </a:t>
            </a:r>
            <a:endParaRPr lang="en-US" sz="2100" b="1" dirty="0"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100" dirty="0">
                <a:latin typeface="+mn-lt"/>
              </a:rPr>
              <a:t> For example assume we want </a:t>
            </a:r>
            <a:r>
              <a:rPr lang="en-US" sz="2100" i="1" dirty="0" err="1">
                <a:latin typeface="+mn-lt"/>
              </a:rPr>
              <a:t>p</a:t>
            </a:r>
            <a:r>
              <a:rPr lang="en-US" sz="2100" dirty="0">
                <a:latin typeface="+mn-lt"/>
              </a:rPr>
              <a:t> for dosage = 10</a:t>
            </a:r>
          </a:p>
          <a:p>
            <a:pPr algn="ctr">
              <a:defRPr/>
            </a:pPr>
            <a:r>
              <a:rPr lang="en-US" sz="2100" b="1" dirty="0">
                <a:latin typeface="+mn-lt"/>
              </a:rPr>
              <a:t>Logit(10) = .11(10) – 3.8 = </a:t>
            </a:r>
            <a:r>
              <a:rPr lang="en-US" sz="2100" b="1">
                <a:latin typeface="+mn-lt"/>
              </a:rPr>
              <a:t>-</a:t>
            </a:r>
            <a:r>
              <a:rPr lang="en-US" sz="2100" b="1" smtClean="0">
                <a:latin typeface="+mn-lt"/>
              </a:rPr>
              <a:t>2.7 </a:t>
            </a:r>
            <a:r>
              <a:rPr lang="en-US" sz="2100" b="1" smtClean="0">
                <a:latin typeface="+mn-lt"/>
                <a:sym typeface="Wingdings" pitchFamily="2" charset="2"/>
              </a:rPr>
              <a:t> </a:t>
            </a:r>
            <a:r>
              <a:rPr lang="en-US" sz="2100" b="1" i="1" smtClean="0">
                <a:solidFill>
                  <a:srgbClr val="6600CC"/>
                </a:solidFill>
                <a:latin typeface="+mn-lt"/>
              </a:rPr>
              <a:t>p</a:t>
            </a:r>
            <a:r>
              <a:rPr lang="en-US" sz="2100" b="1" smtClean="0">
                <a:solidFill>
                  <a:srgbClr val="6600CC"/>
                </a:solidFill>
                <a:latin typeface="+mn-lt"/>
              </a:rPr>
              <a:t>(10</a:t>
            </a:r>
            <a:r>
              <a:rPr lang="en-US" sz="2100" b="1" dirty="0">
                <a:solidFill>
                  <a:srgbClr val="6600CC"/>
                </a:solidFill>
                <a:latin typeface="+mn-lt"/>
              </a:rPr>
              <a:t>) = e</a:t>
            </a:r>
            <a:r>
              <a:rPr lang="en-US" sz="2100" b="1" baseline="30000" dirty="0">
                <a:solidFill>
                  <a:srgbClr val="6600CC"/>
                </a:solidFill>
                <a:latin typeface="+mn-lt"/>
              </a:rPr>
              <a:t>-2.7</a:t>
            </a:r>
            <a:r>
              <a:rPr lang="en-US" sz="2100" b="1" dirty="0">
                <a:solidFill>
                  <a:srgbClr val="6600CC"/>
                </a:solidFill>
                <a:latin typeface="+mn-lt"/>
              </a:rPr>
              <a:t>/(1+e</a:t>
            </a:r>
            <a:r>
              <a:rPr lang="en-US" sz="2100" b="1" baseline="30000" dirty="0">
                <a:solidFill>
                  <a:srgbClr val="6600CC"/>
                </a:solidFill>
                <a:latin typeface="+mn-lt"/>
              </a:rPr>
              <a:t>-2.7</a:t>
            </a:r>
            <a:r>
              <a:rPr lang="en-US" sz="2100" b="1" dirty="0">
                <a:solidFill>
                  <a:srgbClr val="6600CC"/>
                </a:solidFill>
                <a:latin typeface="+mn-lt"/>
              </a:rPr>
              <a:t>) </a:t>
            </a:r>
            <a:r>
              <a:rPr lang="en-US" sz="2100" b="1">
                <a:solidFill>
                  <a:srgbClr val="6600CC"/>
                </a:solidFill>
                <a:latin typeface="+mn-lt"/>
              </a:rPr>
              <a:t>= </a:t>
            </a:r>
            <a:r>
              <a:rPr lang="en-US" sz="2100" b="1" smtClean="0">
                <a:solidFill>
                  <a:srgbClr val="6600CC"/>
                </a:solidFill>
                <a:latin typeface="+mn-lt"/>
              </a:rPr>
              <a:t>0.06</a:t>
            </a:r>
            <a:r>
              <a:rPr lang="en-US" sz="2100" b="1" smtClean="0">
                <a:latin typeface="+mn-lt"/>
              </a:rPr>
              <a:t>   </a:t>
            </a:r>
          </a:p>
          <a:p>
            <a:pPr algn="ctr">
              <a:defRPr/>
            </a:pPr>
            <a:r>
              <a:rPr lang="en-US" sz="2100" smtClean="0">
                <a:latin typeface="+mn-lt"/>
              </a:rPr>
              <a:t>[</a:t>
            </a:r>
            <a:r>
              <a:rPr lang="en-US" sz="2100" dirty="0">
                <a:latin typeface="+mn-lt"/>
              </a:rPr>
              <a:t>note that we just work backwards from </a:t>
            </a:r>
            <a:r>
              <a:rPr lang="en-US" sz="2100" dirty="0" err="1">
                <a:latin typeface="+mn-lt"/>
              </a:rPr>
              <a:t>logit</a:t>
            </a:r>
            <a:r>
              <a:rPr lang="en-US" sz="2100" dirty="0">
                <a:latin typeface="+mn-lt"/>
              </a:rPr>
              <a:t> to </a:t>
            </a:r>
            <a:r>
              <a:rPr lang="en-US" sz="2100" i="1" dirty="0" err="1">
                <a:latin typeface="+mn-lt"/>
              </a:rPr>
              <a:t>p</a:t>
            </a:r>
            <a:r>
              <a:rPr lang="en-US" sz="2100" dirty="0">
                <a:latin typeface="+mn-lt"/>
              </a:rPr>
              <a:t>]</a:t>
            </a:r>
          </a:p>
          <a:p>
            <a:pPr marL="174625" indent="-174625">
              <a:buFont typeface="Arial" charset="0"/>
              <a:buChar char="•"/>
              <a:defRPr/>
            </a:pPr>
            <a:r>
              <a:rPr lang="en-US" sz="2100" dirty="0">
                <a:latin typeface="+mn-lt"/>
              </a:rPr>
              <a:t>These </a:t>
            </a:r>
            <a:r>
              <a:rPr lang="en-US" sz="2100" i="1" dirty="0" err="1">
                <a:latin typeface="+mn-lt"/>
              </a:rPr>
              <a:t>p</a:t>
            </a:r>
            <a:r>
              <a:rPr lang="en-US" sz="2100" dirty="0">
                <a:latin typeface="+mn-lt"/>
              </a:rPr>
              <a:t> values make up the </a:t>
            </a:r>
            <a:r>
              <a:rPr lang="en-US" sz="2100" b="1" dirty="0" err="1">
                <a:latin typeface="+mn-lt"/>
              </a:rPr>
              <a:t>sigmoidal</a:t>
            </a:r>
            <a:r>
              <a:rPr lang="en-US" sz="2100" b="1" dirty="0">
                <a:latin typeface="+mn-lt"/>
              </a:rPr>
              <a:t> </a:t>
            </a:r>
            <a:r>
              <a:rPr lang="en-US" sz="2100" b="1">
                <a:latin typeface="+mn-lt"/>
              </a:rPr>
              <a:t>regression </a:t>
            </a:r>
            <a:r>
              <a:rPr lang="en-US" sz="2100" b="1" smtClean="0">
                <a:latin typeface="+mn-lt"/>
              </a:rPr>
              <a:t>curve</a:t>
            </a:r>
            <a:endParaRPr lang="en-US" sz="2100" b="1" dirty="0">
              <a:latin typeface="+mn-lt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7613651" y="228600"/>
            <a:ext cx="4578349" cy="3775364"/>
            <a:chOff x="5791200" y="685800"/>
            <a:chExt cx="3433762" cy="3505200"/>
          </a:xfrm>
        </p:grpSpPr>
        <p:sp>
          <p:nvSpPr>
            <p:cNvPr id="46086" name="TextBox 20"/>
            <p:cNvSpPr txBox="1">
              <a:spLocks noChangeArrowheads="1"/>
            </p:cNvSpPr>
            <p:nvPr/>
          </p:nvSpPr>
          <p:spPr bwMode="auto">
            <a:xfrm>
              <a:off x="6319838" y="2176463"/>
              <a:ext cx="282416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0   10   20   30   40   50   60</a:t>
              </a:r>
            </a:p>
          </p:txBody>
        </p:sp>
        <p:sp>
          <p:nvSpPr>
            <p:cNvPr id="46087" name="TextBox 26"/>
            <p:cNvSpPr txBox="1">
              <a:spLocks noChangeArrowheads="1"/>
            </p:cNvSpPr>
            <p:nvPr/>
          </p:nvSpPr>
          <p:spPr bwMode="auto">
            <a:xfrm>
              <a:off x="5867400" y="685800"/>
              <a:ext cx="4572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+2</a:t>
              </a:r>
            </a:p>
          </p:txBody>
        </p:sp>
        <p:sp>
          <p:nvSpPr>
            <p:cNvPr id="46088" name="TextBox 27"/>
            <p:cNvSpPr txBox="1">
              <a:spLocks noChangeArrowheads="1"/>
            </p:cNvSpPr>
            <p:nvPr/>
          </p:nvSpPr>
          <p:spPr bwMode="auto">
            <a:xfrm>
              <a:off x="5867400" y="1724025"/>
              <a:ext cx="4572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-2</a:t>
              </a:r>
            </a:p>
          </p:txBody>
        </p:sp>
        <p:sp>
          <p:nvSpPr>
            <p:cNvPr id="46089" name="Line 5"/>
            <p:cNvSpPr>
              <a:spLocks noChangeShapeType="1"/>
            </p:cNvSpPr>
            <p:nvPr/>
          </p:nvSpPr>
          <p:spPr bwMode="auto">
            <a:xfrm>
              <a:off x="6400800" y="831850"/>
              <a:ext cx="0" cy="1247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0" name="Line 6"/>
            <p:cNvSpPr>
              <a:spLocks noChangeShapeType="1"/>
            </p:cNvSpPr>
            <p:nvPr/>
          </p:nvSpPr>
          <p:spPr bwMode="auto">
            <a:xfrm>
              <a:off x="6400800" y="1412875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1" name="Oval 59"/>
            <p:cNvSpPr>
              <a:spLocks noChangeArrowheads="1"/>
            </p:cNvSpPr>
            <p:nvPr/>
          </p:nvSpPr>
          <p:spPr bwMode="auto">
            <a:xfrm>
              <a:off x="7924800" y="1212850"/>
              <a:ext cx="46038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2" name="Oval 60"/>
            <p:cNvSpPr>
              <a:spLocks noChangeArrowheads="1"/>
            </p:cNvSpPr>
            <p:nvPr/>
          </p:nvSpPr>
          <p:spPr bwMode="auto">
            <a:xfrm>
              <a:off x="7192963" y="1792288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3" name="Oval 61"/>
            <p:cNvSpPr>
              <a:spLocks noChangeArrowheads="1"/>
            </p:cNvSpPr>
            <p:nvPr/>
          </p:nvSpPr>
          <p:spPr bwMode="auto">
            <a:xfrm>
              <a:off x="8335963" y="908050"/>
              <a:ext cx="46037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4" name="Oval 63"/>
            <p:cNvSpPr>
              <a:spLocks noChangeArrowheads="1"/>
            </p:cNvSpPr>
            <p:nvPr/>
          </p:nvSpPr>
          <p:spPr bwMode="auto">
            <a:xfrm>
              <a:off x="7573963" y="15859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5" name="TextBox 83"/>
            <p:cNvSpPr txBox="1">
              <a:spLocks noChangeArrowheads="1"/>
            </p:cNvSpPr>
            <p:nvPr/>
          </p:nvSpPr>
          <p:spPr bwMode="auto">
            <a:xfrm>
              <a:off x="5943600" y="1208088"/>
              <a:ext cx="304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cxnSp>
          <p:nvCxnSpPr>
            <p:cNvPr id="46096" name="Straight Connector 54"/>
            <p:cNvCxnSpPr>
              <a:cxnSpLocks noChangeShapeType="1"/>
            </p:cNvCxnSpPr>
            <p:nvPr/>
          </p:nvCxnSpPr>
          <p:spPr bwMode="auto">
            <a:xfrm rot="10800000" flipV="1">
              <a:off x="6819900" y="862013"/>
              <a:ext cx="1619250" cy="1344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6098" name="Line 5"/>
            <p:cNvSpPr>
              <a:spLocks noChangeShapeType="1"/>
            </p:cNvSpPr>
            <p:nvPr/>
          </p:nvSpPr>
          <p:spPr bwMode="auto">
            <a:xfrm>
              <a:off x="6400800" y="2514600"/>
              <a:ext cx="0" cy="1247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9" name="Line 6"/>
            <p:cNvSpPr>
              <a:spLocks noChangeShapeType="1"/>
            </p:cNvSpPr>
            <p:nvPr/>
          </p:nvSpPr>
          <p:spPr bwMode="auto">
            <a:xfrm>
              <a:off x="6400800" y="3762375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0" name="TextBox 57"/>
            <p:cNvSpPr txBox="1">
              <a:spLocks noChangeArrowheads="1"/>
            </p:cNvSpPr>
            <p:nvPr/>
          </p:nvSpPr>
          <p:spPr bwMode="auto">
            <a:xfrm>
              <a:off x="5791200" y="2752725"/>
              <a:ext cx="762000" cy="485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/>
                <a:t>prob.</a:t>
              </a:r>
              <a:r>
                <a:rPr lang="en-US" sz="1400" b="1"/>
                <a:t> </a:t>
              </a:r>
            </a:p>
            <a:p>
              <a:r>
                <a:rPr lang="en-US" sz="1400" b="1"/>
                <a:t>Cured</a:t>
              </a:r>
            </a:p>
          </p:txBody>
        </p:sp>
        <p:sp>
          <p:nvSpPr>
            <p:cNvPr id="46101" name="Oval 59"/>
            <p:cNvSpPr>
              <a:spLocks noChangeArrowheads="1"/>
            </p:cNvSpPr>
            <p:nvPr/>
          </p:nvSpPr>
          <p:spPr bwMode="auto">
            <a:xfrm>
              <a:off x="8001000" y="2971800"/>
              <a:ext cx="46038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2" name="Oval 60"/>
            <p:cNvSpPr>
              <a:spLocks noChangeArrowheads="1"/>
            </p:cNvSpPr>
            <p:nvPr/>
          </p:nvSpPr>
          <p:spPr bwMode="auto">
            <a:xfrm>
              <a:off x="7192963" y="35163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3" name="Oval 61"/>
            <p:cNvSpPr>
              <a:spLocks noChangeArrowheads="1"/>
            </p:cNvSpPr>
            <p:nvPr/>
          </p:nvSpPr>
          <p:spPr bwMode="auto">
            <a:xfrm>
              <a:off x="8382000" y="2754313"/>
              <a:ext cx="46038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4" name="Oval 63"/>
            <p:cNvSpPr>
              <a:spLocks noChangeArrowheads="1"/>
            </p:cNvSpPr>
            <p:nvPr/>
          </p:nvSpPr>
          <p:spPr bwMode="auto">
            <a:xfrm>
              <a:off x="7573963" y="33639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5" name="TextBox 83"/>
            <p:cNvSpPr txBox="1">
              <a:spLocks noChangeArrowheads="1"/>
            </p:cNvSpPr>
            <p:nvPr/>
          </p:nvSpPr>
          <p:spPr bwMode="auto">
            <a:xfrm>
              <a:off x="6019800" y="3452813"/>
              <a:ext cx="304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46106" name="TextBox 84"/>
            <p:cNvSpPr txBox="1">
              <a:spLocks noChangeArrowheads="1"/>
            </p:cNvSpPr>
            <p:nvPr/>
          </p:nvSpPr>
          <p:spPr bwMode="auto">
            <a:xfrm>
              <a:off x="6019800" y="2438400"/>
              <a:ext cx="304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cxnSp>
          <p:nvCxnSpPr>
            <p:cNvPr id="46107" name="Curved Connector 32"/>
            <p:cNvCxnSpPr>
              <a:cxnSpLocks noChangeShapeType="1"/>
            </p:cNvCxnSpPr>
            <p:nvPr/>
          </p:nvCxnSpPr>
          <p:spPr bwMode="auto">
            <a:xfrm flipV="1">
              <a:off x="6734175" y="2754313"/>
              <a:ext cx="2105025" cy="919162"/>
            </a:xfrm>
            <a:prstGeom prst="curvedConnector3">
              <a:avLst>
                <a:gd name="adj1" fmla="val 472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6108" name="Oval 60"/>
            <p:cNvSpPr>
              <a:spLocks noChangeArrowheads="1"/>
            </p:cNvSpPr>
            <p:nvPr/>
          </p:nvSpPr>
          <p:spPr bwMode="auto">
            <a:xfrm>
              <a:off x="6780213" y="2176463"/>
              <a:ext cx="46037" cy="650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9" name="Oval 60"/>
            <p:cNvSpPr>
              <a:spLocks noChangeArrowheads="1"/>
            </p:cNvSpPr>
            <p:nvPr/>
          </p:nvSpPr>
          <p:spPr bwMode="auto">
            <a:xfrm>
              <a:off x="6804025" y="3640138"/>
              <a:ext cx="46038" cy="650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619008" y="2068586"/>
              <a:ext cx="361517" cy="310544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15545" y="3496391"/>
              <a:ext cx="416935" cy="330582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20"/>
            <p:cNvSpPr txBox="1">
              <a:spLocks noChangeArrowheads="1"/>
            </p:cNvSpPr>
            <p:nvPr/>
          </p:nvSpPr>
          <p:spPr bwMode="auto">
            <a:xfrm>
              <a:off x="6400800" y="3821113"/>
              <a:ext cx="282416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0   10   20   30   40   50   60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66250"/>
            <a:ext cx="9601200" cy="651164"/>
          </a:xfrm>
        </p:spPr>
        <p:txBody>
          <a:bodyPr/>
          <a:lstStyle/>
          <a:p>
            <a:r>
              <a:rPr lang="en-US" smtClean="0"/>
              <a:t>ESTIMATION IN R</a:t>
            </a:r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730" y="886692"/>
            <a:ext cx="8617525" cy="52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789709"/>
          </a:xfrm>
        </p:spPr>
        <p:txBody>
          <a:bodyPr/>
          <a:lstStyle/>
          <a:p>
            <a:r>
              <a:rPr lang="en-US" smtClean="0"/>
              <a:t>Error Rate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835" y="124687"/>
            <a:ext cx="724327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825" y="5195888"/>
            <a:ext cx="69056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Type Generalization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006" y="3741588"/>
            <a:ext cx="89439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720" y="1757791"/>
            <a:ext cx="81629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748145"/>
          </a:xfrm>
        </p:spPr>
        <p:txBody>
          <a:bodyPr/>
          <a:lstStyle/>
          <a:p>
            <a:r>
              <a:rPr lang="en-US" smtClean="0"/>
              <a:t>ROC Curve </a:t>
            </a:r>
            <a:r>
              <a:rPr lang="en-US" i="1" smtClean="0"/>
              <a:t>receiver operating characteristics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5382" y="1108364"/>
            <a:ext cx="6094967" cy="468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Kuis3-College.csv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00544"/>
            <a:ext cx="11480800" cy="491836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(a), (b), (c) </a:t>
            </a:r>
            <a:r>
              <a:rPr lang="en-US" dirty="0" err="1" smtClean="0"/>
              <a:t>dalam</a:t>
            </a:r>
            <a:r>
              <a:rPr lang="en-US" dirty="0" smtClean="0"/>
              <a:t> ISLR </a:t>
            </a:r>
            <a:r>
              <a:rPr lang="en-US" dirty="0" err="1" smtClean="0"/>
              <a:t>chp</a:t>
            </a:r>
            <a:r>
              <a:rPr lang="en-US" dirty="0" smtClean="0"/>
              <a:t>. 2 exercise 8.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college2,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id-ID" smtClean="0"/>
              <a:t>kopian </a:t>
            </a:r>
            <a:r>
              <a:rPr lang="en-US" smtClean="0"/>
              <a:t>data </a:t>
            </a:r>
            <a:r>
              <a:rPr lang="en-US" dirty="0" err="1" smtClean="0"/>
              <a:t>dari</a:t>
            </a:r>
            <a:r>
              <a:rPr lang="en-US" dirty="0" smtClean="0"/>
              <a:t> college.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cor</a:t>
            </a:r>
            <a:r>
              <a:rPr lang="en-US" dirty="0" smtClean="0"/>
              <a:t>()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dataset </a:t>
            </a:r>
            <a:r>
              <a:rPr lang="en-US" dirty="0" err="1" smtClean="0"/>
              <a:t>tsb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sajakah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korelasi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‘Apps’ </a:t>
            </a:r>
            <a:r>
              <a:rPr lang="en-US" dirty="0" err="1" smtClean="0"/>
              <a:t>dan</a:t>
            </a:r>
            <a:r>
              <a:rPr lang="en-US" dirty="0" smtClean="0"/>
              <a:t> ‘PhD’.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?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linear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menebak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‘Apps’ </a:t>
            </a:r>
            <a:r>
              <a:rPr lang="en-US" dirty="0" err="1" smtClean="0"/>
              <a:t>mempengaruhi</a:t>
            </a:r>
            <a:r>
              <a:rPr lang="en-US" dirty="0" smtClean="0"/>
              <a:t> ‘PhD’.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komentar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linear </a:t>
            </a:r>
            <a:r>
              <a:rPr lang="en-US" dirty="0" err="1" smtClean="0"/>
              <a:t>dan</a:t>
            </a:r>
            <a:r>
              <a:rPr lang="en-US" dirty="0" smtClean="0"/>
              <a:t> plot():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‘Outstate’ </a:t>
            </a:r>
            <a:r>
              <a:rPr lang="en-US" dirty="0" err="1" smtClean="0"/>
              <a:t>dan</a:t>
            </a:r>
            <a:r>
              <a:rPr lang="en-US" dirty="0" smtClean="0"/>
              <a:t> ‘</a:t>
            </a:r>
            <a:r>
              <a:rPr lang="en-US" dirty="0" err="1" smtClean="0"/>
              <a:t>Grad.Rate</a:t>
            </a:r>
            <a:r>
              <a:rPr lang="en-US" dirty="0" smtClean="0"/>
              <a:t>’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‘Accept’ </a:t>
            </a:r>
            <a:r>
              <a:rPr lang="en-US" dirty="0" err="1" smtClean="0"/>
              <a:t>dan</a:t>
            </a:r>
            <a:r>
              <a:rPr lang="en-US" dirty="0" smtClean="0"/>
              <a:t> ‘</a:t>
            </a:r>
            <a:r>
              <a:rPr lang="en-US" dirty="0" err="1" smtClean="0"/>
              <a:t>S.F.Ratio</a:t>
            </a:r>
            <a:r>
              <a:rPr lang="en-US" dirty="0" smtClean="0"/>
              <a:t>’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‘Top10perc’ </a:t>
            </a:r>
            <a:r>
              <a:rPr lang="en-US" dirty="0" err="1" smtClean="0"/>
              <a:t>dan</a:t>
            </a:r>
            <a:r>
              <a:rPr lang="en-US" dirty="0" smtClean="0"/>
              <a:t> ‘</a:t>
            </a:r>
            <a:r>
              <a:rPr lang="en-US" dirty="0" err="1" smtClean="0"/>
              <a:t>Grad.Rate</a:t>
            </a:r>
            <a:r>
              <a:rPr lang="en-US" dirty="0" smtClean="0"/>
              <a:t>’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Tugas2: Aplikasi dengan R-API &amp; Logistic Regression </a:t>
            </a:r>
            <a:br>
              <a:rPr lang="en-US" smtClean="0"/>
            </a:br>
            <a:r>
              <a:rPr lang="en-US" smtClean="0"/>
              <a:t>(Kumpul 23 September 2015)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57892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Buatlah rancangan fungsionalitas dan tampilan untuk aplikasi Anda, bisa dimulai dengan: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A</a:t>
            </a:r>
            <a:r>
              <a:rPr lang="en-US" smtClean="0"/>
              <a:t>nalisis data : summary, tipe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mtClean="0"/>
              <a:t>Regresi linear : kaitan antar atribut, probabilitas dan interval keyakinan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mtClean="0"/>
              <a:t>Regresi logistik: prediksi kelas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Contohkan bagaimana R dapat digunakan dari aplikasi yang dikembangkan dengan bahasa pemrograman tingkat tinggi, seperti Java/C#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mtClean="0"/>
              <a:t>Bagaimana koneksi dilakukan?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mtClean="0"/>
              <a:t>Bagaimana fungsi R dipanggil?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mtClean="0"/>
              <a:t>Bagaimana hasil ditampilkan?</a:t>
            </a:r>
          </a:p>
          <a:p>
            <a:pPr marL="914400" lvl="1" indent="-514350">
              <a:buFont typeface="+mj-lt"/>
              <a:buAutoNum type="arabicPeriod"/>
            </a:pPr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400" y="76200"/>
            <a:ext cx="3759200" cy="838200"/>
          </a:xfrm>
        </p:spPr>
        <p:txBody>
          <a:bodyPr/>
          <a:lstStyle/>
          <a:p>
            <a:r>
              <a:rPr lang="en-US" smtClean="0"/>
              <a:t>Tugas2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72973" y="533401"/>
          <a:ext cx="3891026" cy="612076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93064"/>
                <a:gridCol w="848784"/>
                <a:gridCol w="891117"/>
                <a:gridCol w="125806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b="1" u="none" strike="noStrike"/>
                        <a:t>Pasien</a:t>
                      </a:r>
                      <a:endParaRPr lang="en-US" sz="18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b="1" u="none" strike="noStrike"/>
                        <a:t>Emosi</a:t>
                      </a:r>
                      <a:endParaRPr lang="en-US" sz="18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b="1" i="0" u="none" strike="noStrike" smtClean="0">
                          <a:solidFill>
                            <a:schemeClr val="dk1"/>
                          </a:solidFill>
                          <a:latin typeface="+mn-lt"/>
                        </a:rPr>
                        <a:t>Terapi</a:t>
                      </a:r>
                      <a:endParaRPr lang="en-US" sz="18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b="1" u="none" strike="noStrike" smtClean="0"/>
                        <a:t>Serangan</a:t>
                      </a:r>
                      <a:endParaRPr lang="en-US" sz="18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70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2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80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3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50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4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60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5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40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6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65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7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75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8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80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9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70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60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65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12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50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13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45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14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35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15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40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16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50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17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55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18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45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19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50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20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60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50" u="none" strike="noStrike"/>
                        <a:t>0</a:t>
                      </a:r>
                      <a:endParaRPr lang="en-US" sz="18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11782" y="1061622"/>
            <a:ext cx="77585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smtClean="0">
                <a:latin typeface="+mn-lt"/>
              </a:rPr>
              <a:t>Buat tabel logit terhadap atribut </a:t>
            </a:r>
            <a:r>
              <a:rPr lang="en-US" sz="2000" smtClean="0">
                <a:solidFill>
                  <a:srgbClr val="FF0000"/>
                </a:solidFill>
                <a:latin typeface="+mn-lt"/>
              </a:rPr>
              <a:t>Terapi</a:t>
            </a:r>
            <a:r>
              <a:rPr lang="en-US" sz="2000" smtClean="0">
                <a:latin typeface="+mn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smtClean="0">
                <a:latin typeface="+mn-lt"/>
              </a:rPr>
              <a:t>Bentuklah regresi linear dari hasil logit tersebut. Tuliskan persamaan linear yang dihasilkan!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smtClean="0">
                <a:latin typeface="+mn-lt"/>
              </a:rPr>
              <a:t>Bentuklah model logistik dengan data.   Apakah persamaan logit yang dihasilkan bersesuaian dengan nomor 2?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000" smtClean="0">
                <a:latin typeface="+mn-lt"/>
              </a:rPr>
              <a:t>Model linear atau logistik-kah  yang lebih baik, mengapa? Berikan contoh!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smtClean="0">
                <a:latin typeface="+mn-lt"/>
              </a:rPr>
              <a:t>Berapakah nilai </a:t>
            </a:r>
            <a:r>
              <a:rPr lang="en-US" sz="2000" i="1" smtClean="0">
                <a:latin typeface="+mn-lt"/>
              </a:rPr>
              <a:t>Odds Ratio </a:t>
            </a:r>
            <a:r>
              <a:rPr lang="en-US" sz="2000" smtClean="0">
                <a:latin typeface="+mn-lt"/>
              </a:rPr>
              <a:t>yang terbentuk untuk atribut </a:t>
            </a:r>
            <a:r>
              <a:rPr lang="en-US" sz="2000" smtClean="0">
                <a:solidFill>
                  <a:srgbClr val="FF0000"/>
                </a:solidFill>
                <a:latin typeface="+mn-lt"/>
              </a:rPr>
              <a:t>Terapi</a:t>
            </a:r>
            <a:r>
              <a:rPr lang="en-US" sz="2000" smtClean="0">
                <a:latin typeface="+mn-lt"/>
              </a:rPr>
              <a:t> tersebut? Menurut Anda, apakah </a:t>
            </a:r>
            <a:r>
              <a:rPr lang="en-US" sz="2000" u="sng" smtClean="0">
                <a:latin typeface="+mn-lt"/>
              </a:rPr>
              <a:t>arti</a:t>
            </a:r>
            <a:r>
              <a:rPr lang="en-US" sz="2000" smtClean="0">
                <a:latin typeface="+mn-lt"/>
              </a:rPr>
              <a:t>  </a:t>
            </a:r>
            <a:r>
              <a:rPr lang="en-US" sz="2000" i="1" smtClean="0">
                <a:latin typeface="+mn-lt"/>
              </a:rPr>
              <a:t>(bukan definisinya, lho!</a:t>
            </a:r>
            <a:r>
              <a:rPr lang="en-US" sz="2000" smtClean="0">
                <a:latin typeface="+mn-lt"/>
              </a:rPr>
              <a:t>)  dari </a:t>
            </a:r>
            <a:r>
              <a:rPr lang="en-US" sz="2000" i="1" smtClean="0">
                <a:latin typeface="+mn-lt"/>
              </a:rPr>
              <a:t>Odds Ratio </a:t>
            </a:r>
            <a:r>
              <a:rPr lang="en-US" sz="2000" smtClean="0">
                <a:latin typeface="+mn-lt"/>
              </a:rPr>
              <a:t>yang terbentuk tersebut  terhadap data?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smtClean="0">
                <a:latin typeface="+mn-lt"/>
              </a:rPr>
              <a:t>Coba dengan menyertakan atribut </a:t>
            </a:r>
            <a:r>
              <a:rPr lang="en-US" sz="2000" smtClean="0">
                <a:solidFill>
                  <a:srgbClr val="FF0000"/>
                </a:solidFill>
                <a:latin typeface="+mn-lt"/>
              </a:rPr>
              <a:t>Emosi</a:t>
            </a:r>
            <a:r>
              <a:rPr lang="en-US" sz="2000" smtClean="0">
                <a:latin typeface="+mn-lt"/>
              </a:rPr>
              <a:t>. Bagaimanakah efeknya terhadap model yang dihasilkan? Apakah memiliki akurasi yang lebih baik dibanding no. 3? Mengapa?</a:t>
            </a:r>
            <a:endParaRPr lang="en-US" sz="200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Logistic Regression Practical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4.6.1 The Stock Market Data</a:t>
            </a:r>
          </a:p>
          <a:p>
            <a:r>
              <a:rPr lang="en-US" i="1" smtClean="0"/>
              <a:t>4.6.2 Logistic Regression</a:t>
            </a:r>
          </a:p>
          <a:p>
            <a:pPr lvl="1"/>
            <a:r>
              <a:rPr lang="en-US" i="1" smtClean="0"/>
              <a:t>Model glm()</a:t>
            </a:r>
          </a:p>
          <a:p>
            <a:pPr lvl="1"/>
            <a:r>
              <a:rPr lang="en-US" i="1" smtClean="0"/>
              <a:t>Held out train-test</a:t>
            </a:r>
          </a:p>
          <a:p>
            <a:pPr lvl="1"/>
            <a:r>
              <a:rPr lang="en-US" i="1" smtClean="0"/>
              <a:t>Confusion matrix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linear to logistic regression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863" y="1595005"/>
            <a:ext cx="9563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49381"/>
            <a:ext cx="9601200" cy="762000"/>
          </a:xfrm>
        </p:spPr>
        <p:txBody>
          <a:bodyPr/>
          <a:lstStyle/>
          <a:p>
            <a:r>
              <a:rPr lang="en-US" smtClean="0"/>
              <a:t>Introduction to Logistic Regression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139" y="1233055"/>
            <a:ext cx="9591675" cy="415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LINEAR MODEL FOR BINARY RESPONSE DATA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419" y="1794164"/>
            <a:ext cx="90608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943" y="2866591"/>
            <a:ext cx="905134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5871" y="4606636"/>
            <a:ext cx="2266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762000"/>
          </a:xfrm>
        </p:spPr>
        <p:txBody>
          <a:bodyPr/>
          <a:lstStyle/>
          <a:p>
            <a:r>
              <a:rPr lang="en-US" smtClean="0"/>
              <a:t>The LOGISTIC MODEL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3223" y="180110"/>
            <a:ext cx="541066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702" y="4210915"/>
            <a:ext cx="9534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5680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Logistic Regression Approach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78873" y="1126692"/>
            <a:ext cx="11305309" cy="5135562"/>
          </a:xfrm>
        </p:spPr>
        <p:txBody>
          <a:bodyPr>
            <a:normAutofit/>
          </a:bodyPr>
          <a:lstStyle/>
          <a:p>
            <a:pPr marL="457200" indent="-457200" algn="ctr">
              <a:buClrTx/>
              <a:buFont typeface="Wingdings" pitchFamily="1" charset="2"/>
              <a:buNone/>
            </a:pPr>
            <a:r>
              <a:rPr lang="en-US" b="1" dirty="0" smtClean="0">
                <a:solidFill>
                  <a:srgbClr val="6600CC"/>
                </a:solidFill>
                <a:ea typeface="ＭＳ Ｐゴシック" pitchFamily="1" charset="-128"/>
                <a:cs typeface="ＭＳ Ｐゴシック" pitchFamily="1" charset="-128"/>
              </a:rPr>
              <a:t>Learning</a:t>
            </a:r>
          </a:p>
          <a:p>
            <a:pPr marL="457200" indent="-457200">
              <a:buClrTx/>
              <a:buFont typeface="Arial" pitchFamily="1" charset="0"/>
              <a:buAutoNum type="arabicPeriod"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Transform initial input probabilities into </a:t>
            </a:r>
            <a:r>
              <a:rPr lang="en-US" dirty="0" smtClean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log odds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logit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marL="457200" indent="-457200">
              <a:buClrTx/>
              <a:buFont typeface="Arial" pitchFamily="1" charset="0"/>
              <a:buAutoNum type="arabicPeriod"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Do a </a:t>
            </a:r>
            <a:r>
              <a:rPr lang="en-US" dirty="0" smtClean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standard linear regression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on the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logit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values</a:t>
            </a:r>
          </a:p>
          <a:p>
            <a:pPr marL="857250" lvl="1" indent="-457200">
              <a:buClrTx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This effectively fits a logistic curve to the data, while still just doing a linear regression with the transformed input (ala quadric machine, etc.)</a:t>
            </a:r>
          </a:p>
          <a:p>
            <a:pPr marL="457200" indent="-457200" algn="ctr">
              <a:buClrTx/>
              <a:buFont typeface="Wingdings" pitchFamily="1" charset="2"/>
              <a:buNone/>
            </a:pPr>
            <a:r>
              <a:rPr lang="en-US" b="1" smtClean="0">
                <a:solidFill>
                  <a:srgbClr val="6600CC"/>
                </a:solidFill>
                <a:ea typeface="ＭＳ Ｐゴシック" pitchFamily="1" charset="-128"/>
                <a:cs typeface="ＭＳ Ｐゴシック" pitchFamily="1" charset="-128"/>
              </a:rPr>
              <a:t>Generalization</a:t>
            </a:r>
            <a:endParaRPr lang="en-US" b="1" dirty="0" smtClean="0">
              <a:solidFill>
                <a:srgbClr val="6600CC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marL="457200" indent="-457200">
              <a:buClrTx/>
              <a:buFont typeface="Arial" pitchFamily="1" charset="0"/>
              <a:buAutoNum type="arabicPeriod"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Find the </a:t>
            </a:r>
            <a:r>
              <a:rPr lang="en-US" dirty="0" smtClean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value for the new input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on the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logit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line</a:t>
            </a:r>
          </a:p>
          <a:p>
            <a:pPr marL="457200" indent="-457200">
              <a:buClrTx/>
              <a:buFont typeface="Arial" pitchFamily="1" charset="0"/>
              <a:buAutoNum type="arabicPeriod"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Transform that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logit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value </a:t>
            </a:r>
            <a:r>
              <a:rPr lang="en-US" dirty="0" smtClean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back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into a </a:t>
            </a:r>
            <a:r>
              <a:rPr lang="en-US" dirty="0" smtClean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probability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9272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Logistic Regression Approach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025236" y="969818"/>
            <a:ext cx="9296401" cy="19812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Could use linear regression with the probability points, but that would not extrapolate well</a:t>
            </a:r>
          </a:p>
          <a:p>
            <a:pPr>
              <a:defRPr/>
            </a:pPr>
            <a:r>
              <a:rPr lang="en-US" dirty="0" smtClean="0"/>
              <a:t>Logistic version is better but how do we get it?</a:t>
            </a:r>
          </a:p>
          <a:p>
            <a:pPr>
              <a:defRPr/>
            </a:pPr>
            <a:r>
              <a:rPr lang="en-US" smtClean="0"/>
              <a:t>We </a:t>
            </a:r>
            <a:r>
              <a:rPr lang="en-US" dirty="0" smtClean="0"/>
              <a:t>do a non-linear pre-process of the input and then do linear regression on the transformed values – do a </a:t>
            </a:r>
            <a:r>
              <a:rPr lang="en-US" dirty="0" smtClean="0">
                <a:solidFill>
                  <a:srgbClr val="FF0000"/>
                </a:solidFill>
              </a:rPr>
              <a:t>linear regression </a:t>
            </a:r>
            <a:r>
              <a:rPr lang="en-US" dirty="0" smtClean="0"/>
              <a:t>on the </a:t>
            </a:r>
            <a:r>
              <a:rPr lang="en-US" smtClean="0">
                <a:solidFill>
                  <a:srgbClr val="FF0000"/>
                </a:solidFill>
              </a:rPr>
              <a:t>log odds</a:t>
            </a:r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175490" y="3089563"/>
            <a:ext cx="11808693" cy="2413342"/>
            <a:chOff x="457200" y="3962400"/>
            <a:chExt cx="8077200" cy="1632555"/>
          </a:xfrm>
        </p:grpSpPr>
        <p:sp>
          <p:nvSpPr>
            <p:cNvPr id="43014" name="Line 5"/>
            <p:cNvSpPr>
              <a:spLocks noChangeShapeType="1"/>
            </p:cNvSpPr>
            <p:nvPr/>
          </p:nvSpPr>
          <p:spPr bwMode="auto">
            <a:xfrm>
              <a:off x="1371600" y="4038600"/>
              <a:ext cx="0" cy="1247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5" name="Line 6"/>
            <p:cNvSpPr>
              <a:spLocks noChangeShapeType="1"/>
            </p:cNvSpPr>
            <p:nvPr/>
          </p:nvSpPr>
          <p:spPr bwMode="auto">
            <a:xfrm>
              <a:off x="1371600" y="5286375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6" name="TextBox 54"/>
            <p:cNvSpPr txBox="1">
              <a:spLocks noChangeArrowheads="1"/>
            </p:cNvSpPr>
            <p:nvPr/>
          </p:nvSpPr>
          <p:spPr bwMode="auto">
            <a:xfrm>
              <a:off x="1295400" y="5345113"/>
              <a:ext cx="2976563" cy="249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0   10   20   30   40   50   60</a:t>
              </a:r>
            </a:p>
          </p:txBody>
        </p:sp>
        <p:sp>
          <p:nvSpPr>
            <p:cNvPr id="43017" name="TextBox 57"/>
            <p:cNvSpPr txBox="1">
              <a:spLocks noChangeArrowheads="1"/>
            </p:cNvSpPr>
            <p:nvPr/>
          </p:nvSpPr>
          <p:spPr bwMode="auto">
            <a:xfrm>
              <a:off x="457200" y="4267200"/>
              <a:ext cx="762000" cy="437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i="1"/>
                <a:t>prob.</a:t>
              </a:r>
              <a:r>
                <a:rPr lang="en-US" sz="1800"/>
                <a:t> </a:t>
              </a:r>
            </a:p>
            <a:p>
              <a:r>
                <a:rPr lang="en-US" sz="1800"/>
                <a:t>Cured</a:t>
              </a:r>
            </a:p>
          </p:txBody>
        </p:sp>
        <p:sp>
          <p:nvSpPr>
            <p:cNvPr id="43018" name="Oval 59"/>
            <p:cNvSpPr>
              <a:spLocks noChangeArrowheads="1"/>
            </p:cNvSpPr>
            <p:nvPr/>
          </p:nvSpPr>
          <p:spPr bwMode="auto">
            <a:xfrm>
              <a:off x="2971800" y="4495800"/>
              <a:ext cx="46038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9" name="Oval 60"/>
            <p:cNvSpPr>
              <a:spLocks noChangeArrowheads="1"/>
            </p:cNvSpPr>
            <p:nvPr/>
          </p:nvSpPr>
          <p:spPr bwMode="auto">
            <a:xfrm>
              <a:off x="2163763" y="50403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0" name="Oval 61"/>
            <p:cNvSpPr>
              <a:spLocks noChangeArrowheads="1"/>
            </p:cNvSpPr>
            <p:nvPr/>
          </p:nvSpPr>
          <p:spPr bwMode="auto">
            <a:xfrm>
              <a:off x="3352800" y="4278313"/>
              <a:ext cx="46038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1" name="Oval 63"/>
            <p:cNvSpPr>
              <a:spLocks noChangeArrowheads="1"/>
            </p:cNvSpPr>
            <p:nvPr/>
          </p:nvSpPr>
          <p:spPr bwMode="auto">
            <a:xfrm>
              <a:off x="2544763" y="48879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2" name="TextBox 83"/>
            <p:cNvSpPr txBox="1">
              <a:spLocks noChangeArrowheads="1"/>
            </p:cNvSpPr>
            <p:nvPr/>
          </p:nvSpPr>
          <p:spPr bwMode="auto">
            <a:xfrm>
              <a:off x="990600" y="4976813"/>
              <a:ext cx="304800" cy="249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43023" name="TextBox 84"/>
            <p:cNvSpPr txBox="1">
              <a:spLocks noChangeArrowheads="1"/>
            </p:cNvSpPr>
            <p:nvPr/>
          </p:nvSpPr>
          <p:spPr bwMode="auto">
            <a:xfrm>
              <a:off x="990600" y="3962400"/>
              <a:ext cx="304800" cy="249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43024" name="Line 5"/>
            <p:cNvSpPr>
              <a:spLocks noChangeShapeType="1"/>
            </p:cNvSpPr>
            <p:nvPr/>
          </p:nvSpPr>
          <p:spPr bwMode="auto">
            <a:xfrm>
              <a:off x="5634038" y="4038600"/>
              <a:ext cx="0" cy="1247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5" name="Line 6"/>
            <p:cNvSpPr>
              <a:spLocks noChangeShapeType="1"/>
            </p:cNvSpPr>
            <p:nvPr/>
          </p:nvSpPr>
          <p:spPr bwMode="auto">
            <a:xfrm>
              <a:off x="5634038" y="5286375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6" name="TextBox 54"/>
            <p:cNvSpPr txBox="1">
              <a:spLocks noChangeArrowheads="1"/>
            </p:cNvSpPr>
            <p:nvPr/>
          </p:nvSpPr>
          <p:spPr bwMode="auto">
            <a:xfrm>
              <a:off x="5557838" y="5345113"/>
              <a:ext cx="2976562" cy="249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0   10   20   30   40   50   60</a:t>
              </a:r>
            </a:p>
          </p:txBody>
        </p:sp>
        <p:sp>
          <p:nvSpPr>
            <p:cNvPr id="43027" name="TextBox 57"/>
            <p:cNvSpPr txBox="1">
              <a:spLocks noChangeArrowheads="1"/>
            </p:cNvSpPr>
            <p:nvPr/>
          </p:nvSpPr>
          <p:spPr bwMode="auto">
            <a:xfrm>
              <a:off x="4719638" y="4267200"/>
              <a:ext cx="762000" cy="437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i="1"/>
                <a:t>prob.</a:t>
              </a:r>
              <a:r>
                <a:rPr lang="en-US" sz="1800"/>
                <a:t> </a:t>
              </a:r>
            </a:p>
            <a:p>
              <a:r>
                <a:rPr lang="en-US" sz="1800"/>
                <a:t>Cured</a:t>
              </a:r>
            </a:p>
          </p:txBody>
        </p:sp>
        <p:sp>
          <p:nvSpPr>
            <p:cNvPr id="43028" name="Oval 59"/>
            <p:cNvSpPr>
              <a:spLocks noChangeArrowheads="1"/>
            </p:cNvSpPr>
            <p:nvPr/>
          </p:nvSpPr>
          <p:spPr bwMode="auto">
            <a:xfrm>
              <a:off x="7234238" y="4495800"/>
              <a:ext cx="46037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9" name="Oval 60"/>
            <p:cNvSpPr>
              <a:spLocks noChangeArrowheads="1"/>
            </p:cNvSpPr>
            <p:nvPr/>
          </p:nvSpPr>
          <p:spPr bwMode="auto">
            <a:xfrm>
              <a:off x="6426200" y="5040313"/>
              <a:ext cx="46038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0" name="Oval 61"/>
            <p:cNvSpPr>
              <a:spLocks noChangeArrowheads="1"/>
            </p:cNvSpPr>
            <p:nvPr/>
          </p:nvSpPr>
          <p:spPr bwMode="auto">
            <a:xfrm>
              <a:off x="7615238" y="42783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1" name="Oval 63"/>
            <p:cNvSpPr>
              <a:spLocks noChangeArrowheads="1"/>
            </p:cNvSpPr>
            <p:nvPr/>
          </p:nvSpPr>
          <p:spPr bwMode="auto">
            <a:xfrm>
              <a:off x="6807200" y="4887913"/>
              <a:ext cx="46038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2" name="TextBox 83"/>
            <p:cNvSpPr txBox="1">
              <a:spLocks noChangeArrowheads="1"/>
            </p:cNvSpPr>
            <p:nvPr/>
          </p:nvSpPr>
          <p:spPr bwMode="auto">
            <a:xfrm>
              <a:off x="5253038" y="4976813"/>
              <a:ext cx="304800" cy="249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43033" name="TextBox 84"/>
            <p:cNvSpPr txBox="1">
              <a:spLocks noChangeArrowheads="1"/>
            </p:cNvSpPr>
            <p:nvPr/>
          </p:nvSpPr>
          <p:spPr bwMode="auto">
            <a:xfrm>
              <a:off x="5253038" y="3962400"/>
              <a:ext cx="304800" cy="249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cxnSp>
          <p:nvCxnSpPr>
            <p:cNvPr id="43034" name="Straight Connector 26"/>
            <p:cNvCxnSpPr>
              <a:cxnSpLocks noChangeShapeType="1"/>
            </p:cNvCxnSpPr>
            <p:nvPr/>
          </p:nvCxnSpPr>
          <p:spPr bwMode="auto">
            <a:xfrm rot="10800000" flipV="1">
              <a:off x="1912938" y="4038600"/>
              <a:ext cx="1744662" cy="1358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5" name="Curved Connector 32"/>
            <p:cNvCxnSpPr>
              <a:cxnSpLocks noChangeShapeType="1"/>
            </p:cNvCxnSpPr>
            <p:nvPr/>
          </p:nvCxnSpPr>
          <p:spPr bwMode="auto">
            <a:xfrm flipV="1">
              <a:off x="5967413" y="4278313"/>
              <a:ext cx="2105025" cy="919162"/>
            </a:xfrm>
            <a:prstGeom prst="curvedConnector3">
              <a:avLst>
                <a:gd name="adj1" fmla="val 4722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783" y="274638"/>
            <a:ext cx="8742218" cy="6259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Non-Linear Pre-Process to </a:t>
            </a:r>
            <a:r>
              <a:rPr lang="en-US" err="1" smtClean="0"/>
              <a:t>Logit</a:t>
            </a:r>
            <a:r>
              <a:rPr lang="en-US" smtClean="0"/>
              <a:t> (Log </a:t>
            </a:r>
            <a:r>
              <a:rPr lang="en-US" dirty="0" smtClean="0"/>
              <a:t>Odds)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28185" y="1184563"/>
          <a:ext cx="7949597" cy="26263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37225"/>
                <a:gridCol w="1751572"/>
                <a:gridCol w="1422400"/>
                <a:gridCol w="2438400"/>
              </a:tblGrid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Medication Dosage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#Cured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</a:t>
                      </a:r>
                    </a:p>
                    <a:p>
                      <a:pPr algn="ctr"/>
                      <a:r>
                        <a:rPr lang="en-US" sz="2000" dirty="0" smtClean="0"/>
                        <a:t>Patients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Probability:</a:t>
                      </a:r>
                    </a:p>
                    <a:p>
                      <a:pPr algn="ctr"/>
                      <a:r>
                        <a:rPr lang="en-US" sz="2000" dirty="0" smtClean="0"/>
                        <a:t># Cured/Total Patients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0.20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0.33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0.67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0.86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46" name="Content Placeholder 5"/>
          <p:cNvGraphicFramePr>
            <a:graphicFrameLocks noGrp="1"/>
          </p:cNvGraphicFramePr>
          <p:nvPr>
            <p:ph idx="1"/>
          </p:nvPr>
        </p:nvGraphicFramePr>
        <p:xfrm>
          <a:off x="249382" y="260784"/>
          <a:ext cx="2844800" cy="635475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422400"/>
                <a:gridCol w="1422400"/>
              </a:tblGrid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Dosage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069" marR="12069" marT="90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Cured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069" marR="12069" marT="9052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4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270404" y="522174"/>
          <a:ext cx="2816772" cy="1277006"/>
        </p:xfrm>
        <a:graphic>
          <a:graphicData uri="http://schemas.openxmlformats.org/drawingml/2006/table">
            <a:tbl>
              <a:tblPr/>
              <a:tblGrid>
                <a:gridCol w="2816772"/>
              </a:tblGrid>
              <a:tr h="1277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249383" y="3296906"/>
          <a:ext cx="2837793" cy="1529255"/>
        </p:xfrm>
        <a:graphic>
          <a:graphicData uri="http://schemas.openxmlformats.org/drawingml/2006/table">
            <a:tbl>
              <a:tblPr/>
              <a:tblGrid>
                <a:gridCol w="2837793"/>
              </a:tblGrid>
              <a:tr h="15292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4" y="76200"/>
            <a:ext cx="9393381" cy="5749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Non-Linear Pre-Process to </a:t>
            </a:r>
            <a:r>
              <a:rPr lang="en-US" dirty="0" err="1" smtClean="0"/>
              <a:t>Logit</a:t>
            </a:r>
            <a:r>
              <a:rPr lang="en-US" dirty="0" smtClean="0"/>
              <a:t> (Log Odds)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94627" y="720437"/>
          <a:ext cx="10679954" cy="28956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94391"/>
                <a:gridCol w="1178250"/>
                <a:gridCol w="1960828"/>
                <a:gridCol w="2529209"/>
                <a:gridCol w="1891676"/>
                <a:gridCol w="1625600"/>
              </a:tblGrid>
              <a:tr h="11225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Medication Dosage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</a:t>
                      </a:r>
                    </a:p>
                    <a:p>
                      <a:pPr algn="ctr"/>
                      <a:r>
                        <a:rPr lang="en-US" sz="2000" dirty="0" smtClean="0"/>
                        <a:t>Cured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</a:t>
                      </a:r>
                    </a:p>
                    <a:p>
                      <a:pPr algn="ctr"/>
                      <a:r>
                        <a:rPr lang="en-US" sz="2000" dirty="0" smtClean="0"/>
                        <a:t>Patients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Probability:</a:t>
                      </a:r>
                    </a:p>
                    <a:p>
                      <a:pPr algn="ctr"/>
                      <a:r>
                        <a:rPr lang="en-US" sz="2000" dirty="0" smtClean="0"/>
                        <a:t># Cured/Total Patients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Odds:</a:t>
                      </a:r>
                    </a:p>
                    <a:p>
                      <a:pPr algn="ctr"/>
                      <a:r>
                        <a:rPr lang="en-US" sz="2000" dirty="0" smtClean="0"/>
                        <a:t>p/(1-p) =</a:t>
                      </a:r>
                    </a:p>
                    <a:p>
                      <a:pPr algn="ctr"/>
                      <a:r>
                        <a:rPr lang="en-US" sz="2000" dirty="0" smtClean="0"/>
                        <a:t># cured/</a:t>
                      </a:r>
                    </a:p>
                    <a:p>
                      <a:pPr algn="ctr"/>
                      <a:r>
                        <a:rPr lang="en-US" sz="2000" dirty="0" smtClean="0"/>
                        <a:t>#</a:t>
                      </a:r>
                      <a:r>
                        <a:rPr lang="en-US" sz="2000" baseline="0" dirty="0" smtClean="0"/>
                        <a:t> not cured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Logit: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smtClean="0"/>
                        <a:t>ln(Odds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marL="121920" marR="121920"/>
                </a:tc>
              </a:tr>
              <a:tr h="3393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0.20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0.25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-1.39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</a:tr>
              <a:tr h="3393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0.33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0.50</a:t>
                      </a:r>
                      <a:endParaRPr lang="en-US" sz="20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-0.69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</a:tr>
              <a:tr h="3393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0.67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2.0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0.69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</a:tr>
              <a:tr h="3393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0.86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6.0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1.79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grpSp>
        <p:nvGrpSpPr>
          <p:cNvPr id="3" name="Group 43"/>
          <p:cNvGrpSpPr/>
          <p:nvPr/>
        </p:nvGrpSpPr>
        <p:grpSpPr>
          <a:xfrm>
            <a:off x="0" y="3667383"/>
            <a:ext cx="12192000" cy="2151512"/>
            <a:chOff x="533400" y="4540250"/>
            <a:chExt cx="7772400" cy="1727108"/>
          </a:xfrm>
        </p:grpSpPr>
        <p:sp>
          <p:nvSpPr>
            <p:cNvPr id="44038" name="Line 5"/>
            <p:cNvSpPr>
              <a:spLocks noChangeShapeType="1"/>
            </p:cNvSpPr>
            <p:nvPr/>
          </p:nvSpPr>
          <p:spPr bwMode="auto">
            <a:xfrm>
              <a:off x="1905000" y="4724400"/>
              <a:ext cx="0" cy="1247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9" name="Line 6"/>
            <p:cNvSpPr>
              <a:spLocks noChangeShapeType="1"/>
            </p:cNvSpPr>
            <p:nvPr/>
          </p:nvSpPr>
          <p:spPr bwMode="auto">
            <a:xfrm>
              <a:off x="1905000" y="5972175"/>
              <a:ext cx="266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0" name="TextBox 20"/>
            <p:cNvSpPr txBox="1">
              <a:spLocks noChangeArrowheads="1"/>
            </p:cNvSpPr>
            <p:nvPr/>
          </p:nvSpPr>
          <p:spPr bwMode="auto">
            <a:xfrm>
              <a:off x="2146758" y="5970880"/>
              <a:ext cx="1990209" cy="29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0   10   </a:t>
              </a:r>
              <a:r>
                <a:rPr lang="en-US" sz="1800" smtClean="0"/>
                <a:t> 20    </a:t>
              </a:r>
              <a:r>
                <a:rPr lang="en-US" smtClean="0"/>
                <a:t>      </a:t>
              </a:r>
              <a:r>
                <a:rPr lang="en-US" sz="1800" smtClean="0"/>
                <a:t>30          40       50</a:t>
              </a:r>
              <a:endParaRPr lang="en-US" sz="1800"/>
            </a:p>
          </p:txBody>
        </p:sp>
        <p:cxnSp>
          <p:nvCxnSpPr>
            <p:cNvPr id="44041" name="Straight Connector 22"/>
            <p:cNvCxnSpPr>
              <a:cxnSpLocks noChangeShapeType="1"/>
              <a:endCxn id="44038" idx="0"/>
            </p:cNvCxnSpPr>
            <p:nvPr/>
          </p:nvCxnSpPr>
          <p:spPr bwMode="auto">
            <a:xfrm>
              <a:off x="1676400" y="4724400"/>
              <a:ext cx="228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4042" name="Straight Connector 24"/>
            <p:cNvCxnSpPr>
              <a:cxnSpLocks noChangeShapeType="1"/>
            </p:cNvCxnSpPr>
            <p:nvPr/>
          </p:nvCxnSpPr>
          <p:spPr bwMode="auto">
            <a:xfrm>
              <a:off x="1676400" y="5865813"/>
              <a:ext cx="2286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43" name="TextBox 26"/>
            <p:cNvSpPr txBox="1">
              <a:spLocks noChangeArrowheads="1"/>
            </p:cNvSpPr>
            <p:nvPr/>
          </p:nvSpPr>
          <p:spPr bwMode="auto">
            <a:xfrm>
              <a:off x="914400" y="4540250"/>
              <a:ext cx="762000" cy="29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Cured</a:t>
              </a:r>
            </a:p>
          </p:txBody>
        </p:sp>
        <p:sp>
          <p:nvSpPr>
            <p:cNvPr id="44044" name="TextBox 27"/>
            <p:cNvSpPr txBox="1">
              <a:spLocks noChangeArrowheads="1"/>
            </p:cNvSpPr>
            <p:nvPr/>
          </p:nvSpPr>
          <p:spPr bwMode="auto">
            <a:xfrm>
              <a:off x="533400" y="5578475"/>
              <a:ext cx="1143000" cy="29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Not Cured</a:t>
              </a:r>
            </a:p>
          </p:txBody>
        </p:sp>
        <p:sp>
          <p:nvSpPr>
            <p:cNvPr id="44045" name="Oval 28"/>
            <p:cNvSpPr>
              <a:spLocks noChangeArrowheads="1"/>
            </p:cNvSpPr>
            <p:nvPr/>
          </p:nvSpPr>
          <p:spPr bwMode="auto">
            <a:xfrm>
              <a:off x="2697163" y="58023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6" name="Oval 29"/>
            <p:cNvSpPr>
              <a:spLocks noChangeArrowheads="1"/>
            </p:cNvSpPr>
            <p:nvPr/>
          </p:nvSpPr>
          <p:spPr bwMode="auto">
            <a:xfrm>
              <a:off x="2697163" y="57261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7" name="Oval 30"/>
            <p:cNvSpPr>
              <a:spLocks noChangeArrowheads="1"/>
            </p:cNvSpPr>
            <p:nvPr/>
          </p:nvSpPr>
          <p:spPr bwMode="auto">
            <a:xfrm>
              <a:off x="2697163" y="4724400"/>
              <a:ext cx="46037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Oval 31"/>
            <p:cNvSpPr>
              <a:spLocks noChangeArrowheads="1"/>
            </p:cNvSpPr>
            <p:nvPr/>
          </p:nvSpPr>
          <p:spPr bwMode="auto">
            <a:xfrm>
              <a:off x="2697163" y="56499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Oval 32"/>
            <p:cNvSpPr>
              <a:spLocks noChangeArrowheads="1"/>
            </p:cNvSpPr>
            <p:nvPr/>
          </p:nvSpPr>
          <p:spPr bwMode="auto">
            <a:xfrm>
              <a:off x="2697163" y="55737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0" name="Oval 33"/>
            <p:cNvSpPr>
              <a:spLocks noChangeArrowheads="1"/>
            </p:cNvSpPr>
            <p:nvPr/>
          </p:nvSpPr>
          <p:spPr bwMode="auto">
            <a:xfrm>
              <a:off x="3078163" y="4800600"/>
              <a:ext cx="46037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1" name="Oval 34"/>
            <p:cNvSpPr>
              <a:spLocks noChangeArrowheads="1"/>
            </p:cNvSpPr>
            <p:nvPr/>
          </p:nvSpPr>
          <p:spPr bwMode="auto">
            <a:xfrm>
              <a:off x="3916363" y="5029200"/>
              <a:ext cx="46037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2" name="Oval 35"/>
            <p:cNvSpPr>
              <a:spLocks noChangeArrowheads="1"/>
            </p:cNvSpPr>
            <p:nvPr/>
          </p:nvSpPr>
          <p:spPr bwMode="auto">
            <a:xfrm>
              <a:off x="3078163" y="58023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Oval 36"/>
            <p:cNvSpPr>
              <a:spLocks noChangeArrowheads="1"/>
            </p:cNvSpPr>
            <p:nvPr/>
          </p:nvSpPr>
          <p:spPr bwMode="auto">
            <a:xfrm>
              <a:off x="3078163" y="57261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4" name="Oval 37"/>
            <p:cNvSpPr>
              <a:spLocks noChangeArrowheads="1"/>
            </p:cNvSpPr>
            <p:nvPr/>
          </p:nvSpPr>
          <p:spPr bwMode="auto">
            <a:xfrm>
              <a:off x="3078163" y="4724400"/>
              <a:ext cx="46037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Oval 38"/>
            <p:cNvSpPr>
              <a:spLocks noChangeArrowheads="1"/>
            </p:cNvSpPr>
            <p:nvPr/>
          </p:nvSpPr>
          <p:spPr bwMode="auto">
            <a:xfrm>
              <a:off x="3078163" y="56499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Oval 39"/>
            <p:cNvSpPr>
              <a:spLocks noChangeArrowheads="1"/>
            </p:cNvSpPr>
            <p:nvPr/>
          </p:nvSpPr>
          <p:spPr bwMode="auto">
            <a:xfrm>
              <a:off x="3078163" y="55737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7" name="Oval 40"/>
            <p:cNvSpPr>
              <a:spLocks noChangeArrowheads="1"/>
            </p:cNvSpPr>
            <p:nvPr/>
          </p:nvSpPr>
          <p:spPr bwMode="auto">
            <a:xfrm>
              <a:off x="3505200" y="4800600"/>
              <a:ext cx="46038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8" name="Oval 41"/>
            <p:cNvSpPr>
              <a:spLocks noChangeArrowheads="1"/>
            </p:cNvSpPr>
            <p:nvPr/>
          </p:nvSpPr>
          <p:spPr bwMode="auto">
            <a:xfrm>
              <a:off x="3505200" y="5802313"/>
              <a:ext cx="46038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9" name="Oval 42"/>
            <p:cNvSpPr>
              <a:spLocks noChangeArrowheads="1"/>
            </p:cNvSpPr>
            <p:nvPr/>
          </p:nvSpPr>
          <p:spPr bwMode="auto">
            <a:xfrm>
              <a:off x="3505200" y="5726113"/>
              <a:ext cx="46038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0" name="Oval 43"/>
            <p:cNvSpPr>
              <a:spLocks noChangeArrowheads="1"/>
            </p:cNvSpPr>
            <p:nvPr/>
          </p:nvSpPr>
          <p:spPr bwMode="auto">
            <a:xfrm>
              <a:off x="3505200" y="4724400"/>
              <a:ext cx="46038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1" name="Oval 44"/>
            <p:cNvSpPr>
              <a:spLocks noChangeArrowheads="1"/>
            </p:cNvSpPr>
            <p:nvPr/>
          </p:nvSpPr>
          <p:spPr bwMode="auto">
            <a:xfrm>
              <a:off x="3505200" y="4953000"/>
              <a:ext cx="46038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2" name="Oval 45"/>
            <p:cNvSpPr>
              <a:spLocks noChangeArrowheads="1"/>
            </p:cNvSpPr>
            <p:nvPr/>
          </p:nvSpPr>
          <p:spPr bwMode="auto">
            <a:xfrm>
              <a:off x="3505200" y="4876800"/>
              <a:ext cx="46038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3" name="Oval 46"/>
            <p:cNvSpPr>
              <a:spLocks noChangeArrowheads="1"/>
            </p:cNvSpPr>
            <p:nvPr/>
          </p:nvSpPr>
          <p:spPr bwMode="auto">
            <a:xfrm>
              <a:off x="3916363" y="4800600"/>
              <a:ext cx="46037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4" name="Oval 47"/>
            <p:cNvSpPr>
              <a:spLocks noChangeArrowheads="1"/>
            </p:cNvSpPr>
            <p:nvPr/>
          </p:nvSpPr>
          <p:spPr bwMode="auto">
            <a:xfrm>
              <a:off x="3916363" y="58023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5" name="Oval 48"/>
            <p:cNvSpPr>
              <a:spLocks noChangeArrowheads="1"/>
            </p:cNvSpPr>
            <p:nvPr/>
          </p:nvSpPr>
          <p:spPr bwMode="auto">
            <a:xfrm>
              <a:off x="3916363" y="5105400"/>
              <a:ext cx="46037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6" name="Oval 49"/>
            <p:cNvSpPr>
              <a:spLocks noChangeArrowheads="1"/>
            </p:cNvSpPr>
            <p:nvPr/>
          </p:nvSpPr>
          <p:spPr bwMode="auto">
            <a:xfrm>
              <a:off x="3916363" y="4724400"/>
              <a:ext cx="46037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7" name="Oval 50"/>
            <p:cNvSpPr>
              <a:spLocks noChangeArrowheads="1"/>
            </p:cNvSpPr>
            <p:nvPr/>
          </p:nvSpPr>
          <p:spPr bwMode="auto">
            <a:xfrm>
              <a:off x="3916363" y="4953000"/>
              <a:ext cx="46037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8" name="Oval 51"/>
            <p:cNvSpPr>
              <a:spLocks noChangeArrowheads="1"/>
            </p:cNvSpPr>
            <p:nvPr/>
          </p:nvSpPr>
          <p:spPr bwMode="auto">
            <a:xfrm>
              <a:off x="3916363" y="4876800"/>
              <a:ext cx="46037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9" name="Line 5"/>
            <p:cNvSpPr>
              <a:spLocks noChangeShapeType="1"/>
            </p:cNvSpPr>
            <p:nvPr/>
          </p:nvSpPr>
          <p:spPr bwMode="auto">
            <a:xfrm>
              <a:off x="5867400" y="4724400"/>
              <a:ext cx="0" cy="1247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0" name="Line 6"/>
            <p:cNvSpPr>
              <a:spLocks noChangeShapeType="1"/>
            </p:cNvSpPr>
            <p:nvPr/>
          </p:nvSpPr>
          <p:spPr bwMode="auto">
            <a:xfrm>
              <a:off x="5867400" y="5972175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2" name="TextBox 57"/>
            <p:cNvSpPr txBox="1">
              <a:spLocks noChangeArrowheads="1"/>
            </p:cNvSpPr>
            <p:nvPr/>
          </p:nvSpPr>
          <p:spPr bwMode="auto">
            <a:xfrm>
              <a:off x="4953000" y="4953000"/>
              <a:ext cx="762000" cy="51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i="1"/>
                <a:t>prob.</a:t>
              </a:r>
              <a:r>
                <a:rPr lang="en-US" sz="1800"/>
                <a:t> </a:t>
              </a:r>
            </a:p>
            <a:p>
              <a:r>
                <a:rPr lang="en-US" sz="1800"/>
                <a:t>Cured</a:t>
              </a:r>
            </a:p>
          </p:txBody>
        </p:sp>
        <p:sp>
          <p:nvSpPr>
            <p:cNvPr id="44073" name="Oval 59"/>
            <p:cNvSpPr>
              <a:spLocks noChangeArrowheads="1"/>
            </p:cNvSpPr>
            <p:nvPr/>
          </p:nvSpPr>
          <p:spPr bwMode="auto">
            <a:xfrm>
              <a:off x="7467600" y="5181600"/>
              <a:ext cx="46038" cy="650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4" name="Oval 60"/>
            <p:cNvSpPr>
              <a:spLocks noChangeArrowheads="1"/>
            </p:cNvSpPr>
            <p:nvPr/>
          </p:nvSpPr>
          <p:spPr bwMode="auto">
            <a:xfrm>
              <a:off x="6659563" y="57261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5" name="Oval 61"/>
            <p:cNvSpPr>
              <a:spLocks noChangeArrowheads="1"/>
            </p:cNvSpPr>
            <p:nvPr/>
          </p:nvSpPr>
          <p:spPr bwMode="auto">
            <a:xfrm>
              <a:off x="7848600" y="4964113"/>
              <a:ext cx="46038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6" name="Oval 63"/>
            <p:cNvSpPr>
              <a:spLocks noChangeArrowheads="1"/>
            </p:cNvSpPr>
            <p:nvPr/>
          </p:nvSpPr>
          <p:spPr bwMode="auto">
            <a:xfrm>
              <a:off x="7040563" y="5573713"/>
              <a:ext cx="46037" cy="65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7" name="TextBox 83"/>
            <p:cNvSpPr txBox="1">
              <a:spLocks noChangeArrowheads="1"/>
            </p:cNvSpPr>
            <p:nvPr/>
          </p:nvSpPr>
          <p:spPr bwMode="auto">
            <a:xfrm>
              <a:off x="5486400" y="5662613"/>
              <a:ext cx="304800" cy="29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44078" name="TextBox 84"/>
            <p:cNvSpPr txBox="1">
              <a:spLocks noChangeArrowheads="1"/>
            </p:cNvSpPr>
            <p:nvPr/>
          </p:nvSpPr>
          <p:spPr bwMode="auto">
            <a:xfrm>
              <a:off x="5486400" y="4648200"/>
              <a:ext cx="304800" cy="29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</p:grp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8337039" y="5451197"/>
            <a:ext cx="4173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/>
              <a:t>0   10  </a:t>
            </a:r>
            <a:r>
              <a:rPr lang="en-US" sz="1800" smtClean="0"/>
              <a:t>             </a:t>
            </a:r>
            <a:r>
              <a:rPr lang="en-US" sz="1800"/>
              <a:t>20  </a:t>
            </a:r>
            <a:r>
              <a:rPr lang="en-US" sz="1800" smtClean="0"/>
              <a:t>         </a:t>
            </a:r>
            <a:r>
              <a:rPr lang="en-US" sz="1800"/>
              <a:t>30  </a:t>
            </a:r>
            <a:r>
              <a:rPr lang="en-US" sz="1800" smtClean="0"/>
              <a:t>       </a:t>
            </a:r>
            <a:r>
              <a:rPr lang="en-US" sz="1800"/>
              <a:t>40   </a:t>
            </a:r>
            <a:r>
              <a:rPr lang="en-US" sz="1800" smtClean="0"/>
              <a:t>    50</a:t>
            </a:r>
            <a:endParaRPr 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IT">
  <a:themeElements>
    <a:clrScheme name="Custom 5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0070C0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 IT.potx" id="{1F11470E-4C52-4CAF-A1A6-210E35B7241F}" vid="{33F742CF-2EE4-4461-998F-416CDA00FA5A}"/>
    </a:ext>
  </a:extLst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EB23A9-D1D6-4249-99E9-CBF6A058AE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IT</Template>
  <TotalTime>0</TotalTime>
  <Words>1025</Words>
  <Application>Microsoft Office PowerPoint</Application>
  <PresentationFormat>Custom</PresentationFormat>
  <Paragraphs>336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Template IT</vt:lpstr>
      <vt:lpstr>4- Classification: Logistic Regression 9 September 2015</vt:lpstr>
      <vt:lpstr>From linear to logistic regression</vt:lpstr>
      <vt:lpstr>Introduction to Logistic Regression</vt:lpstr>
      <vt:lpstr>BUILDING A LINEAR MODEL FOR BINARY RESPONSE DATA</vt:lpstr>
      <vt:lpstr>The LOGISTIC MODEL</vt:lpstr>
      <vt:lpstr>Logistic Regression Approach</vt:lpstr>
      <vt:lpstr>Logistic Regression Approach</vt:lpstr>
      <vt:lpstr>Non-Linear Pre-Process to Logit (Log Odds)</vt:lpstr>
      <vt:lpstr>Non-Linear Pre-Process to Logit (Log Odds)</vt:lpstr>
      <vt:lpstr>Regression of Log Odds</vt:lpstr>
      <vt:lpstr>ESTIMATION IN R</vt:lpstr>
      <vt:lpstr>Error Rate</vt:lpstr>
      <vt:lpstr>Error Type Generalization</vt:lpstr>
      <vt:lpstr>ROC Curve receiver operating characteristics</vt:lpstr>
      <vt:lpstr>Kuis3-College.csv</vt:lpstr>
      <vt:lpstr>Tugas2: Aplikasi dengan R-API &amp; Logistic Regression  (Kumpul 23 September 2015)</vt:lpstr>
      <vt:lpstr>Tugas2</vt:lpstr>
      <vt:lpstr>Logistic Regression Practical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2015-08-30T22:02:51Z</dcterms:created>
  <dcterms:modified xsi:type="dcterms:W3CDTF">2015-09-09T03:06:05Z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