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7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D0348B-3087-4AF0-A48F-7EEB7CCB18E4}" type="datetimeFigureOut">
              <a:rPr lang="en-US" smtClean="0"/>
              <a:pPr/>
              <a:t>9/9/2015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FBC294-3C17-4CFF-B5F9-045CA2A7B88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FBC294-3C17-4CFF-B5F9-045CA2A7B886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74A11-9DF3-4889-B6FB-6F6A88681F02}" type="datetimeFigureOut">
              <a:rPr lang="en-US" smtClean="0"/>
              <a:pPr/>
              <a:t>9/9/2015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04044-CEF5-4719-9D58-CBB0DEA8F9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74A11-9DF3-4889-B6FB-6F6A88681F02}" type="datetimeFigureOut">
              <a:rPr lang="en-US" smtClean="0"/>
              <a:pPr/>
              <a:t>9/9/2015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04044-CEF5-4719-9D58-CBB0DEA8F9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74A11-9DF3-4889-B6FB-6F6A88681F02}" type="datetimeFigureOut">
              <a:rPr lang="en-US" smtClean="0"/>
              <a:pPr/>
              <a:t>9/9/2015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04044-CEF5-4719-9D58-CBB0DEA8F9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74A11-9DF3-4889-B6FB-6F6A88681F02}" type="datetimeFigureOut">
              <a:rPr lang="en-US" smtClean="0"/>
              <a:pPr/>
              <a:t>9/9/2015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04044-CEF5-4719-9D58-CBB0DEA8F9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74A11-9DF3-4889-B6FB-6F6A88681F02}" type="datetimeFigureOut">
              <a:rPr lang="en-US" smtClean="0"/>
              <a:pPr/>
              <a:t>9/9/2015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04044-CEF5-4719-9D58-CBB0DEA8F9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74A11-9DF3-4889-B6FB-6F6A88681F02}" type="datetimeFigureOut">
              <a:rPr lang="en-US" smtClean="0"/>
              <a:pPr/>
              <a:t>9/9/2015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04044-CEF5-4719-9D58-CBB0DEA8F9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74A11-9DF3-4889-B6FB-6F6A88681F02}" type="datetimeFigureOut">
              <a:rPr lang="en-US" smtClean="0"/>
              <a:pPr/>
              <a:t>9/9/2015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04044-CEF5-4719-9D58-CBB0DEA8F9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74A11-9DF3-4889-B6FB-6F6A88681F02}" type="datetimeFigureOut">
              <a:rPr lang="en-US" smtClean="0"/>
              <a:pPr/>
              <a:t>9/9/2015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04044-CEF5-4719-9D58-CBB0DEA8F9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74A11-9DF3-4889-B6FB-6F6A88681F02}" type="datetimeFigureOut">
              <a:rPr lang="en-US" smtClean="0"/>
              <a:pPr/>
              <a:t>9/9/2015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04044-CEF5-4719-9D58-CBB0DEA8F9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74A11-9DF3-4889-B6FB-6F6A88681F02}" type="datetimeFigureOut">
              <a:rPr lang="en-US" smtClean="0"/>
              <a:pPr/>
              <a:t>9/9/2015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04044-CEF5-4719-9D58-CBB0DEA8F9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74A11-9DF3-4889-B6FB-6F6A88681F02}" type="datetimeFigureOut">
              <a:rPr lang="en-US" smtClean="0"/>
              <a:pPr/>
              <a:t>9/9/2015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04044-CEF5-4719-9D58-CBB0DEA8F9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774A11-9DF3-4889-B6FB-6F6A88681F02}" type="datetimeFigureOut">
              <a:rPr lang="en-US" smtClean="0"/>
              <a:pPr/>
              <a:t>9/9/2015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404044-CEF5-4719-9D58-CBB0DEA8F9F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4-Kuis3-Prakt dan Tugas2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Analisis data</a:t>
            </a:r>
          </a:p>
          <a:p>
            <a:r>
              <a:rPr lang="en-US" smtClean="0"/>
              <a:t>Regresi Linear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smtClean="0"/>
              <a:t>Kuis3-College.csv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610600" cy="5486400"/>
          </a:xfrm>
        </p:spPr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mtClean="0"/>
              <a:t>Ikuti langkah (a), (b), (c) dalam ISLR chp. 2 exercise 8.</a:t>
            </a:r>
          </a:p>
          <a:p>
            <a:pPr marL="514350" indent="-514350">
              <a:buFont typeface="+mj-lt"/>
              <a:buAutoNum type="arabicPeriod"/>
            </a:pPr>
            <a:r>
              <a:rPr lang="en-US" smtClean="0"/>
              <a:t>Buat sebuah variabel college2, yang berisi data dari college.</a:t>
            </a:r>
          </a:p>
          <a:p>
            <a:pPr marL="514350" indent="-514350">
              <a:buFont typeface="+mj-lt"/>
              <a:buAutoNum type="arabicPeriod"/>
            </a:pPr>
            <a:r>
              <a:rPr lang="en-US" smtClean="0"/>
              <a:t>Gunakan fungsi cor() untuk melihat kaitan antar semua atribut numerik dalam dataset tsb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smtClean="0"/>
              <a:t>Atribut apa sajakah yang memiliki korelasi kuat dengan atribut ‘Apps’ dan ‘PhD’. Berikan alasan.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smtClean="0"/>
              <a:t>Apakah kedua atribut tersebut saling mempengaruhi? Berikan alasan.</a:t>
            </a:r>
          </a:p>
          <a:p>
            <a:pPr marL="514350" indent="-514350">
              <a:buFont typeface="+mj-lt"/>
              <a:buAutoNum type="arabicPeriod"/>
            </a:pPr>
            <a:r>
              <a:rPr lang="en-US" smtClean="0"/>
              <a:t>Gunakan regresi linear untuk menebak bagaimana ‘Apps’ mempengaruhi ‘PhD’. Berikan komentar.</a:t>
            </a:r>
          </a:p>
          <a:p>
            <a:pPr marL="514350" indent="-514350">
              <a:buFont typeface="+mj-lt"/>
              <a:buAutoNum type="arabicPeriod"/>
            </a:pPr>
            <a:r>
              <a:rPr lang="en-US" smtClean="0"/>
              <a:t>Analisis dengan menggunakan regresi linear dan plot():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smtClean="0"/>
              <a:t>Kaitan antara ‘Outstate’ dan ‘Grad.Rate’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smtClean="0"/>
              <a:t>Kaitan antara ‘Accept’ dan ‘S.F.Ratio’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smtClean="0"/>
              <a:t>Kaitan antara ‘Top10perc’ dan ‘Grad.Rate’</a:t>
            </a:r>
          </a:p>
          <a:p>
            <a:pPr marL="514350" indent="-514350">
              <a:buFont typeface="+mj-lt"/>
              <a:buAutoNum type="arabicPeriod"/>
            </a:pPr>
            <a:endParaRPr lang="en-US" smtClean="0"/>
          </a:p>
          <a:p>
            <a:pPr marL="914400" lvl="1" indent="-514350">
              <a:buFont typeface="+mj-lt"/>
              <a:buAutoNum type="arabicPeriod"/>
            </a:pPr>
            <a:endParaRPr lang="en-US" smtClean="0"/>
          </a:p>
          <a:p>
            <a:pPr marL="914400" lvl="1" indent="-514350">
              <a:buFont typeface="+mj-lt"/>
              <a:buAutoNum type="arabicPeriod"/>
            </a:pPr>
            <a:endParaRPr lang="en-US" smtClean="0"/>
          </a:p>
          <a:p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n-US" smtClean="0"/>
              <a:t>Tugas2: Aplikasi dengan </a:t>
            </a:r>
            <a:r>
              <a:rPr lang="en-US" smtClean="0"/>
              <a:t>R-API </a:t>
            </a:r>
            <a:br>
              <a:rPr lang="en-US" smtClean="0"/>
            </a:br>
            <a:r>
              <a:rPr lang="en-US" smtClean="0"/>
              <a:t>(Kumpul 23 September 2015)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334000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mtClean="0"/>
              <a:t>Buatlah rancangan fungsionalitas dan tampilan untuk </a:t>
            </a:r>
            <a:r>
              <a:rPr lang="en-US" smtClean="0"/>
              <a:t>aplikasi </a:t>
            </a:r>
            <a:r>
              <a:rPr lang="en-US" smtClean="0"/>
              <a:t>Anda, bisa dimulai dengan: 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/>
              <a:t>A</a:t>
            </a:r>
            <a:r>
              <a:rPr lang="en-US" smtClean="0"/>
              <a:t>nalisis data : summary, tipe data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mtClean="0"/>
              <a:t>Regresi linear : kaitan antar atribut, probabilitas dan interval keyakinan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mtClean="0"/>
              <a:t>Regresi logistik: prediksi kelas</a:t>
            </a:r>
          </a:p>
          <a:p>
            <a:pPr marL="514350" indent="-514350">
              <a:buFont typeface="+mj-lt"/>
              <a:buAutoNum type="arabicPeriod"/>
            </a:pPr>
            <a:r>
              <a:rPr lang="en-US" smtClean="0"/>
              <a:t>Contohkan bagaimana R dapat digunakan dari aplikasi yang dikembangkan dengan bahasa pemrograman tingkat tinggi, seperti Java/C#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smtClean="0"/>
              <a:t>Bagaimana koneksi dilakukan?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smtClean="0"/>
              <a:t>Bagaimana fungsi R dipanggil?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smtClean="0"/>
              <a:t>Bagaimana hasil ditampilkan?</a:t>
            </a:r>
          </a:p>
          <a:p>
            <a:pPr marL="914400" lvl="1" indent="-514350">
              <a:buFont typeface="+mj-lt"/>
              <a:buAutoNum type="arabicPeriod"/>
            </a:pPr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9800" y="76200"/>
            <a:ext cx="2819400" cy="838200"/>
          </a:xfrm>
        </p:spPr>
        <p:txBody>
          <a:bodyPr/>
          <a:lstStyle/>
          <a:p>
            <a:r>
              <a:rPr lang="en-US" smtClean="0"/>
              <a:t>Tugas2</a:t>
            </a:r>
            <a:endParaRPr lang="en-US"/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</p:nvPr>
        </p:nvGraphicFramePr>
        <p:xfrm>
          <a:off x="205930" y="381000"/>
          <a:ext cx="2918270" cy="6120765"/>
        </p:xfrm>
        <a:graphic>
          <a:graphicData uri="http://schemas.openxmlformats.org/drawingml/2006/table">
            <a:tbl>
              <a:tblPr>
                <a:tableStyleId>{69C7853C-536D-4A76-A0AE-DD22124D55A5}</a:tableStyleId>
              </a:tblPr>
              <a:tblGrid>
                <a:gridCol w="669798"/>
                <a:gridCol w="636588"/>
                <a:gridCol w="668338"/>
                <a:gridCol w="943546"/>
              </a:tblGrid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50" b="1" u="none" strike="noStrike"/>
                        <a:t>Pasien</a:t>
                      </a:r>
                      <a:endParaRPr lang="en-US" sz="185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50" b="1" u="none" strike="noStrike"/>
                        <a:t>Emosi</a:t>
                      </a:r>
                      <a:endParaRPr lang="en-US" sz="185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50" b="1" i="0" u="none" strike="noStrike" smtClean="0">
                          <a:solidFill>
                            <a:schemeClr val="dk1"/>
                          </a:solidFill>
                          <a:latin typeface="+mn-lt"/>
                        </a:rPr>
                        <a:t>Terapi</a:t>
                      </a:r>
                      <a:endParaRPr lang="en-US" sz="185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50" b="1" u="none" strike="noStrike" smtClean="0"/>
                        <a:t>Serangan</a:t>
                      </a:r>
                      <a:endParaRPr lang="en-US" sz="185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50" u="none" strike="noStrike"/>
                        <a:t>1</a:t>
                      </a:r>
                      <a:endParaRPr lang="en-US" sz="18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50" u="none" strike="noStrike"/>
                        <a:t>70</a:t>
                      </a:r>
                      <a:endParaRPr lang="en-US" sz="18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50" u="none" strike="noStrike"/>
                        <a:t>1</a:t>
                      </a:r>
                      <a:endParaRPr lang="en-US" sz="18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50" u="none" strike="noStrike"/>
                        <a:t>1</a:t>
                      </a:r>
                      <a:endParaRPr lang="en-US" sz="18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50" u="none" strike="noStrike"/>
                        <a:t>2</a:t>
                      </a:r>
                      <a:endParaRPr lang="en-US" sz="18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50" u="none" strike="noStrike"/>
                        <a:t>80</a:t>
                      </a:r>
                      <a:endParaRPr lang="en-US" sz="18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50" u="none" strike="noStrike"/>
                        <a:t>1</a:t>
                      </a:r>
                      <a:endParaRPr lang="en-US" sz="18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50" u="none" strike="noStrike"/>
                        <a:t>1</a:t>
                      </a:r>
                      <a:endParaRPr lang="en-US" sz="18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50" u="none" strike="noStrike"/>
                        <a:t>3</a:t>
                      </a:r>
                      <a:endParaRPr lang="en-US" sz="18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50" u="none" strike="noStrike"/>
                        <a:t>50</a:t>
                      </a:r>
                      <a:endParaRPr lang="en-US" sz="18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50" u="none" strike="noStrike"/>
                        <a:t>1</a:t>
                      </a:r>
                      <a:endParaRPr lang="en-US" sz="18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50" u="none" strike="noStrike"/>
                        <a:t>1</a:t>
                      </a:r>
                      <a:endParaRPr lang="en-US" sz="18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50" u="none" strike="noStrike"/>
                        <a:t>4</a:t>
                      </a:r>
                      <a:endParaRPr lang="en-US" sz="18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50" u="none" strike="noStrike"/>
                        <a:t>60</a:t>
                      </a:r>
                      <a:endParaRPr lang="en-US" sz="18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50" u="none" strike="noStrike"/>
                        <a:t>0</a:t>
                      </a:r>
                      <a:endParaRPr lang="en-US" sz="18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50" u="none" strike="noStrike"/>
                        <a:t>1</a:t>
                      </a:r>
                      <a:endParaRPr lang="en-US" sz="18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50" u="none" strike="noStrike"/>
                        <a:t>5</a:t>
                      </a:r>
                      <a:endParaRPr lang="en-US" sz="18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50" u="none" strike="noStrike"/>
                        <a:t>40</a:t>
                      </a:r>
                      <a:endParaRPr lang="en-US" sz="18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50" u="none" strike="noStrike"/>
                        <a:t>0</a:t>
                      </a:r>
                      <a:endParaRPr lang="en-US" sz="18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50" u="none" strike="noStrike"/>
                        <a:t>1</a:t>
                      </a:r>
                      <a:endParaRPr lang="en-US" sz="18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50" u="none" strike="noStrike"/>
                        <a:t>6</a:t>
                      </a:r>
                      <a:endParaRPr lang="en-US" sz="18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50" u="none" strike="noStrike"/>
                        <a:t>65</a:t>
                      </a:r>
                      <a:endParaRPr lang="en-US" sz="18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50" u="none" strike="noStrike"/>
                        <a:t>0</a:t>
                      </a:r>
                      <a:endParaRPr lang="en-US" sz="18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50" u="none" strike="noStrike"/>
                        <a:t>1</a:t>
                      </a:r>
                      <a:endParaRPr lang="en-US" sz="18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50" u="none" strike="noStrike"/>
                        <a:t>7</a:t>
                      </a:r>
                      <a:endParaRPr lang="en-US" sz="18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50" u="none" strike="noStrike"/>
                        <a:t>75</a:t>
                      </a:r>
                      <a:endParaRPr lang="en-US" sz="18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50" u="none" strike="noStrike"/>
                        <a:t>0</a:t>
                      </a:r>
                      <a:endParaRPr lang="en-US" sz="18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50" u="none" strike="noStrike"/>
                        <a:t>1</a:t>
                      </a:r>
                      <a:endParaRPr lang="en-US" sz="18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50" u="none" strike="noStrike"/>
                        <a:t>8</a:t>
                      </a:r>
                      <a:endParaRPr lang="en-US" sz="18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50" u="none" strike="noStrike"/>
                        <a:t>80</a:t>
                      </a:r>
                      <a:endParaRPr lang="en-US" sz="18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50" u="none" strike="noStrike"/>
                        <a:t>0</a:t>
                      </a:r>
                      <a:endParaRPr lang="en-US" sz="18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50" u="none" strike="noStrike"/>
                        <a:t>1</a:t>
                      </a:r>
                      <a:endParaRPr lang="en-US" sz="18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50" u="none" strike="noStrike"/>
                        <a:t>9</a:t>
                      </a:r>
                      <a:endParaRPr lang="en-US" sz="18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50" u="none" strike="noStrike"/>
                        <a:t>70</a:t>
                      </a:r>
                      <a:endParaRPr lang="en-US" sz="18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50" u="none" strike="noStrike"/>
                        <a:t>0</a:t>
                      </a:r>
                      <a:endParaRPr lang="en-US" sz="18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50" u="none" strike="noStrike"/>
                        <a:t>1</a:t>
                      </a:r>
                      <a:endParaRPr lang="en-US" sz="18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50" u="none" strike="noStrike"/>
                        <a:t>10</a:t>
                      </a:r>
                      <a:endParaRPr lang="en-US" sz="18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50" u="none" strike="noStrike"/>
                        <a:t>60</a:t>
                      </a:r>
                      <a:endParaRPr lang="en-US" sz="18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50" u="none" strike="noStrike"/>
                        <a:t>0</a:t>
                      </a:r>
                      <a:endParaRPr lang="en-US" sz="18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50" u="none" strike="noStrike"/>
                        <a:t>1</a:t>
                      </a:r>
                      <a:endParaRPr lang="en-US" sz="18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50" u="none" strike="noStrike"/>
                        <a:t>11</a:t>
                      </a:r>
                      <a:endParaRPr lang="en-US" sz="18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50" u="none" strike="noStrike"/>
                        <a:t>65</a:t>
                      </a:r>
                      <a:endParaRPr lang="en-US" sz="18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50" u="none" strike="noStrike"/>
                        <a:t>1</a:t>
                      </a:r>
                      <a:endParaRPr lang="en-US" sz="18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50" u="none" strike="noStrike"/>
                        <a:t>0</a:t>
                      </a:r>
                      <a:endParaRPr lang="en-US" sz="18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50" u="none" strike="noStrike"/>
                        <a:t>12</a:t>
                      </a:r>
                      <a:endParaRPr lang="en-US" sz="18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50" u="none" strike="noStrike"/>
                        <a:t>50</a:t>
                      </a:r>
                      <a:endParaRPr lang="en-US" sz="18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50" u="none" strike="noStrike"/>
                        <a:t>1</a:t>
                      </a:r>
                      <a:endParaRPr lang="en-US" sz="18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50" u="none" strike="noStrike"/>
                        <a:t>0</a:t>
                      </a:r>
                      <a:endParaRPr lang="en-US" sz="18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50" u="none" strike="noStrike"/>
                        <a:t>13</a:t>
                      </a:r>
                      <a:endParaRPr lang="en-US" sz="18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50" u="none" strike="noStrike"/>
                        <a:t>45</a:t>
                      </a:r>
                      <a:endParaRPr lang="en-US" sz="18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50" u="none" strike="noStrike"/>
                        <a:t>1</a:t>
                      </a:r>
                      <a:endParaRPr lang="en-US" sz="18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50" u="none" strike="noStrike"/>
                        <a:t>0</a:t>
                      </a:r>
                      <a:endParaRPr lang="en-US" sz="18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50" u="none" strike="noStrike"/>
                        <a:t>14</a:t>
                      </a:r>
                      <a:endParaRPr lang="en-US" sz="18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50" u="none" strike="noStrike"/>
                        <a:t>35</a:t>
                      </a:r>
                      <a:endParaRPr lang="en-US" sz="18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50" u="none" strike="noStrike"/>
                        <a:t>1</a:t>
                      </a:r>
                      <a:endParaRPr lang="en-US" sz="18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50" u="none" strike="noStrike"/>
                        <a:t>0</a:t>
                      </a:r>
                      <a:endParaRPr lang="en-US" sz="18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50" u="none" strike="noStrike"/>
                        <a:t>15</a:t>
                      </a:r>
                      <a:endParaRPr lang="en-US" sz="18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50" u="none" strike="noStrike"/>
                        <a:t>40</a:t>
                      </a:r>
                      <a:endParaRPr lang="en-US" sz="18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50" u="none" strike="noStrike"/>
                        <a:t>1</a:t>
                      </a:r>
                      <a:endParaRPr lang="en-US" sz="18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50" u="none" strike="noStrike"/>
                        <a:t>0</a:t>
                      </a:r>
                      <a:endParaRPr lang="en-US" sz="18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50" u="none" strike="noStrike"/>
                        <a:t>16</a:t>
                      </a:r>
                      <a:endParaRPr lang="en-US" sz="18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50" u="none" strike="noStrike"/>
                        <a:t>50</a:t>
                      </a:r>
                      <a:endParaRPr lang="en-US" sz="18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50" u="none" strike="noStrike"/>
                        <a:t>1</a:t>
                      </a:r>
                      <a:endParaRPr lang="en-US" sz="18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50" u="none" strike="noStrike"/>
                        <a:t>0</a:t>
                      </a:r>
                      <a:endParaRPr lang="en-US" sz="18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50" u="none" strike="noStrike"/>
                        <a:t>17</a:t>
                      </a:r>
                      <a:endParaRPr lang="en-US" sz="18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50" u="none" strike="noStrike"/>
                        <a:t>55</a:t>
                      </a:r>
                      <a:endParaRPr lang="en-US" sz="18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50" u="none" strike="noStrike"/>
                        <a:t>0</a:t>
                      </a:r>
                      <a:endParaRPr lang="en-US" sz="18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50" u="none" strike="noStrike"/>
                        <a:t>0</a:t>
                      </a:r>
                      <a:endParaRPr lang="en-US" sz="18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50" u="none" strike="noStrike"/>
                        <a:t>18</a:t>
                      </a:r>
                      <a:endParaRPr lang="en-US" sz="18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50" u="none" strike="noStrike"/>
                        <a:t>45</a:t>
                      </a:r>
                      <a:endParaRPr lang="en-US" sz="18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50" u="none" strike="noStrike"/>
                        <a:t>0</a:t>
                      </a:r>
                      <a:endParaRPr lang="en-US" sz="18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50" u="none" strike="noStrike"/>
                        <a:t>0</a:t>
                      </a:r>
                      <a:endParaRPr lang="en-US" sz="18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50" u="none" strike="noStrike"/>
                        <a:t>19</a:t>
                      </a:r>
                      <a:endParaRPr lang="en-US" sz="18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50" u="none" strike="noStrike"/>
                        <a:t>50</a:t>
                      </a:r>
                      <a:endParaRPr lang="en-US" sz="18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50" u="none" strike="noStrike"/>
                        <a:t>0</a:t>
                      </a:r>
                      <a:endParaRPr lang="en-US" sz="18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50" u="none" strike="noStrike"/>
                        <a:t>0</a:t>
                      </a:r>
                      <a:endParaRPr lang="en-US" sz="18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50" u="none" strike="noStrike"/>
                        <a:t>20</a:t>
                      </a:r>
                      <a:endParaRPr lang="en-US" sz="18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50" u="none" strike="noStrike"/>
                        <a:t>60</a:t>
                      </a:r>
                      <a:endParaRPr lang="en-US" sz="18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50" u="none" strike="noStrike"/>
                        <a:t>0</a:t>
                      </a:r>
                      <a:endParaRPr lang="en-US" sz="18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50" u="none" strike="noStrike"/>
                        <a:t>0</a:t>
                      </a:r>
                      <a:endParaRPr lang="en-US" sz="18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3429000" y="914400"/>
            <a:ext cx="5548746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000" smtClean="0">
                <a:latin typeface="+mn-lt"/>
              </a:rPr>
              <a:t>Buat tabel logit terhadap atribut </a:t>
            </a:r>
            <a:r>
              <a:rPr lang="en-US" sz="2000" smtClean="0">
                <a:solidFill>
                  <a:srgbClr val="FF0000"/>
                </a:solidFill>
                <a:latin typeface="+mn-lt"/>
              </a:rPr>
              <a:t>Terapi</a:t>
            </a:r>
            <a:r>
              <a:rPr lang="en-US" sz="2000" smtClean="0">
                <a:latin typeface="+mn-lt"/>
              </a:rPr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smtClean="0">
                <a:latin typeface="+mn-lt"/>
              </a:rPr>
              <a:t>Bentuklah regresi linear dari hasil logit </a:t>
            </a:r>
            <a:r>
              <a:rPr lang="en-US" sz="2000" smtClean="0">
                <a:latin typeface="+mn-lt"/>
              </a:rPr>
              <a:t>tersebut. </a:t>
            </a:r>
            <a:r>
              <a:rPr lang="en-US" sz="2000" smtClean="0">
                <a:latin typeface="+mn-lt"/>
              </a:rPr>
              <a:t>Tuliskan persamaan linear yang dihasilkan!</a:t>
            </a:r>
          </a:p>
          <a:p>
            <a:pPr marL="457200" indent="-457200">
              <a:buFont typeface="+mj-lt"/>
              <a:buAutoNum type="arabicPeriod" startAt="3"/>
            </a:pPr>
            <a:r>
              <a:rPr lang="en-US" sz="2000" smtClean="0">
                <a:latin typeface="+mn-lt"/>
              </a:rPr>
              <a:t>Bentuklah model logistik dengan </a:t>
            </a:r>
            <a:r>
              <a:rPr lang="en-US" sz="2000" smtClean="0">
                <a:latin typeface="+mn-lt"/>
              </a:rPr>
              <a:t>data.   </a:t>
            </a:r>
            <a:r>
              <a:rPr lang="en-US" sz="2000" smtClean="0">
                <a:latin typeface="+mn-lt"/>
              </a:rPr>
              <a:t>Apakah persamaan logit yang dihasilkan bersesuaian dengan nomor 2? </a:t>
            </a:r>
          </a:p>
          <a:p>
            <a:pPr marL="457200" indent="-457200">
              <a:buFont typeface="+mj-lt"/>
              <a:buAutoNum type="arabicPeriod" startAt="4"/>
            </a:pPr>
            <a:r>
              <a:rPr lang="en-US" sz="2000" smtClean="0">
                <a:latin typeface="+mn-lt"/>
              </a:rPr>
              <a:t>Model linear atau logistik-kah  yang lebih baik, mengapa? Berikan contoh!</a:t>
            </a:r>
          </a:p>
          <a:p>
            <a:pPr marL="457200" indent="-457200">
              <a:buFont typeface="+mj-lt"/>
              <a:buAutoNum type="arabicPeriod" startAt="5"/>
            </a:pPr>
            <a:r>
              <a:rPr lang="en-US" sz="2000" smtClean="0">
                <a:latin typeface="+mn-lt"/>
              </a:rPr>
              <a:t>Berapakah nilai </a:t>
            </a:r>
            <a:r>
              <a:rPr lang="en-US" sz="2000" i="1" smtClean="0">
                <a:latin typeface="+mn-lt"/>
              </a:rPr>
              <a:t>Odds Ratio </a:t>
            </a:r>
            <a:r>
              <a:rPr lang="en-US" sz="2000" smtClean="0">
                <a:latin typeface="+mn-lt"/>
              </a:rPr>
              <a:t>yang terbentuk untuk atribut </a:t>
            </a:r>
            <a:r>
              <a:rPr lang="en-US" sz="2000" smtClean="0">
                <a:solidFill>
                  <a:srgbClr val="FF0000"/>
                </a:solidFill>
                <a:latin typeface="+mn-lt"/>
              </a:rPr>
              <a:t>Terapi</a:t>
            </a:r>
            <a:r>
              <a:rPr lang="en-US" sz="2000" smtClean="0">
                <a:latin typeface="+mn-lt"/>
              </a:rPr>
              <a:t> tersebut? Menurut Anda, apakah </a:t>
            </a:r>
            <a:r>
              <a:rPr lang="en-US" sz="2000" u="sng" smtClean="0">
                <a:latin typeface="+mn-lt"/>
              </a:rPr>
              <a:t>arti</a:t>
            </a:r>
            <a:r>
              <a:rPr lang="en-US" sz="2000" smtClean="0">
                <a:latin typeface="+mn-lt"/>
              </a:rPr>
              <a:t>  </a:t>
            </a:r>
            <a:r>
              <a:rPr lang="en-US" sz="2000" i="1" smtClean="0">
                <a:latin typeface="+mn-lt"/>
              </a:rPr>
              <a:t>(bukan definisinya, lho!</a:t>
            </a:r>
            <a:r>
              <a:rPr lang="en-US" sz="2000" smtClean="0">
                <a:latin typeface="+mn-lt"/>
              </a:rPr>
              <a:t>)  dari </a:t>
            </a:r>
            <a:r>
              <a:rPr lang="en-US" sz="2000" i="1" smtClean="0">
                <a:latin typeface="+mn-lt"/>
              </a:rPr>
              <a:t>Odds Ratio </a:t>
            </a:r>
            <a:r>
              <a:rPr lang="en-US" sz="2000" smtClean="0">
                <a:latin typeface="+mn-lt"/>
              </a:rPr>
              <a:t>yang terbentuk tersebut  terhadap data?</a:t>
            </a:r>
          </a:p>
          <a:p>
            <a:pPr marL="457200" indent="-457200">
              <a:buFont typeface="+mj-lt"/>
              <a:buAutoNum type="arabicPeriod" startAt="6"/>
            </a:pPr>
            <a:r>
              <a:rPr lang="en-US" sz="2000" smtClean="0">
                <a:latin typeface="+mn-lt"/>
              </a:rPr>
              <a:t>Coba dengan menyertakan atribut </a:t>
            </a:r>
            <a:r>
              <a:rPr lang="en-US" sz="2000" smtClean="0">
                <a:solidFill>
                  <a:srgbClr val="FF0000"/>
                </a:solidFill>
                <a:latin typeface="+mn-lt"/>
              </a:rPr>
              <a:t>Emosi</a:t>
            </a:r>
            <a:r>
              <a:rPr lang="en-US" sz="2000" smtClean="0">
                <a:latin typeface="+mn-lt"/>
              </a:rPr>
              <a:t>. Bagaimanakah efeknya terhadap model yang dihasilkan? Apakah memiliki akurasi yang lebih baik dibanding no. 3? Mengapa?</a:t>
            </a:r>
            <a:endParaRPr lang="en-US" sz="2000">
              <a:latin typeface="+mn-lt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411</TotalTime>
  <Words>398</Words>
  <Application>Microsoft Office PowerPoint</Application>
  <PresentationFormat>On-screen Show (4:3)</PresentationFormat>
  <Paragraphs>118</Paragraphs>
  <Slides>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4-Kuis3-Prakt dan Tugas2</vt:lpstr>
      <vt:lpstr>Kuis3-College.csv</vt:lpstr>
      <vt:lpstr>Tugas2: Aplikasi dengan R-API  (Kumpul 23 September 2015)</vt:lpstr>
      <vt:lpstr>Tugas2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4-Kuis3-Prakt</dc:title>
  <dc:creator>acer</dc:creator>
  <cp:lastModifiedBy>acer</cp:lastModifiedBy>
  <cp:revision>7</cp:revision>
  <dcterms:created xsi:type="dcterms:W3CDTF">2015-09-08T16:28:01Z</dcterms:created>
  <dcterms:modified xsi:type="dcterms:W3CDTF">2015-09-08T23:21:56Z</dcterms:modified>
</cp:coreProperties>
</file>