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4" r:id="rId3"/>
    <p:sldId id="297" r:id="rId4"/>
    <p:sldId id="298" r:id="rId5"/>
    <p:sldId id="299" r:id="rId6"/>
    <p:sldId id="315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4" r:id="rId21"/>
    <p:sldId id="313" r:id="rId22"/>
    <p:sldId id="296" r:id="rId23"/>
    <p:sldId id="317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EF830-BDB7-4561-A9C6-9AEF70D92403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2C97D-5F12-4D82-AC59-32B59A708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C97D-5F12-4D82-AC59-32B59A708D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CA120-2619-49E3-8DA4-84A7C1C0AD5E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FB171-60D9-4DB4-9602-EA99DCDEB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18 November 2015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Tree-Based </a:t>
            </a:r>
            <a:r>
              <a:rPr lang="en-US" smtClean="0"/>
              <a:t>Methods Quiz-Review</a:t>
            </a:r>
          </a:p>
          <a:p>
            <a:r>
              <a:rPr lang="en-US" smtClean="0"/>
              <a:t>SVM</a:t>
            </a:r>
          </a:p>
          <a:p>
            <a:r>
              <a:rPr lang="en-US" smtClean="0"/>
              <a:t>Practical Group Assignment</a:t>
            </a:r>
          </a:p>
          <a:p>
            <a:r>
              <a:rPr lang="en-US" smtClean="0"/>
              <a:t>Practical SVM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Maximal Margin Classier</a:t>
            </a:r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26677"/>
            <a:ext cx="8229600" cy="447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Non-Separable</a:t>
            </a:r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75" y="2043906"/>
            <a:ext cx="73342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Noisy Data</a:t>
            </a:r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82242"/>
            <a:ext cx="8229600" cy="436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 Vector Classifiers</a:t>
            </a:r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8703" y="1600200"/>
            <a:ext cx="602659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Regularization Paramater</a:t>
            </a:r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6858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Boundary May Fail!</a:t>
            </a:r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 Expansion</a:t>
            </a:r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937" y="1600200"/>
            <a:ext cx="741412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Cubic Polynomials</a:t>
            </a:r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2" y="1610519"/>
            <a:ext cx="80676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210300"/>
            <a:ext cx="80581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 Linearities and Kernel</a:t>
            </a:r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477294"/>
            <a:ext cx="73152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Radial Kernel</a:t>
            </a:r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0747" y="1600200"/>
            <a:ext cx="634250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smtClean="0"/>
              <a:t>From Previous Session:</a:t>
            </a:r>
            <a:br>
              <a:rPr lang="en-US" sz="3100" smtClean="0"/>
            </a:br>
            <a:r>
              <a:rPr lang="en-US" smtClean="0">
                <a:solidFill>
                  <a:srgbClr val="0070C0"/>
                </a:solidFill>
              </a:rPr>
              <a:t>Practical Works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/>
              <a:t>8.3.1 Fitting </a:t>
            </a:r>
            <a:r>
              <a:rPr lang="en-US" i="1">
                <a:solidFill>
                  <a:srgbClr val="0070C0"/>
                </a:solidFill>
              </a:rPr>
              <a:t>Classification</a:t>
            </a:r>
            <a:r>
              <a:rPr lang="en-US" i="1"/>
              <a:t> </a:t>
            </a:r>
            <a:r>
              <a:rPr lang="en-US" i="1" smtClean="0"/>
              <a:t>Trees</a:t>
            </a:r>
          </a:p>
          <a:p>
            <a:pPr>
              <a:buNone/>
            </a:pPr>
            <a:r>
              <a:rPr lang="en-US" i="1"/>
              <a:t>8.3.2 Fitting </a:t>
            </a:r>
            <a:r>
              <a:rPr lang="en-US" i="1">
                <a:solidFill>
                  <a:srgbClr val="0070C0"/>
                </a:solidFill>
              </a:rPr>
              <a:t>Regression</a:t>
            </a:r>
            <a:r>
              <a:rPr lang="en-US" i="1"/>
              <a:t> </a:t>
            </a:r>
            <a:r>
              <a:rPr lang="en-US" i="1" smtClean="0"/>
              <a:t>Trees</a:t>
            </a:r>
          </a:p>
          <a:p>
            <a:pPr>
              <a:buNone/>
            </a:pPr>
            <a:r>
              <a:rPr lang="en-US" i="1"/>
              <a:t>8.3.3 </a:t>
            </a:r>
            <a:r>
              <a:rPr lang="en-US" i="1">
                <a:solidFill>
                  <a:srgbClr val="0070C0"/>
                </a:solidFill>
              </a:rPr>
              <a:t>Bagging</a:t>
            </a:r>
            <a:r>
              <a:rPr lang="en-US" i="1"/>
              <a:t> and </a:t>
            </a:r>
            <a:r>
              <a:rPr lang="en-US" i="1">
                <a:solidFill>
                  <a:srgbClr val="0070C0"/>
                </a:solidFill>
              </a:rPr>
              <a:t>Random </a:t>
            </a:r>
            <a:r>
              <a:rPr lang="en-US" i="1" smtClean="0">
                <a:solidFill>
                  <a:srgbClr val="0070C0"/>
                </a:solidFill>
              </a:rPr>
              <a:t>Forests</a:t>
            </a:r>
          </a:p>
          <a:p>
            <a:pPr>
              <a:buNone/>
            </a:pPr>
            <a:r>
              <a:rPr lang="en-US" i="1"/>
              <a:t>8.3.4 </a:t>
            </a:r>
            <a:r>
              <a:rPr lang="en-US" i="1">
                <a:solidFill>
                  <a:srgbClr val="0070C0"/>
                </a:solidFill>
              </a:rPr>
              <a:t>Boosting</a:t>
            </a:r>
            <a:endParaRPr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SVMs: more than 2 classes?</a:t>
            </a:r>
            <a:endParaRPr 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" y="1939131"/>
            <a:ext cx="8086725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Which to use: SVM or Logistic Regression</a:t>
            </a:r>
            <a:endParaRPr 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2472531"/>
            <a:ext cx="76962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Tugas 4: Kumpul 18 November 2015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Presentasi tugas besar</a:t>
            </a:r>
          </a:p>
          <a:p>
            <a:pPr lvl="1"/>
            <a:r>
              <a:rPr lang="en-US" smtClean="0"/>
              <a:t>Use case</a:t>
            </a:r>
          </a:p>
          <a:p>
            <a:pPr lvl="1"/>
            <a:r>
              <a:rPr lang="en-US" smtClean="0"/>
              <a:t>Class diagram </a:t>
            </a:r>
          </a:p>
          <a:p>
            <a:pPr lvl="1"/>
            <a:r>
              <a:rPr lang="en-US" smtClean="0"/>
              <a:t>R connection</a:t>
            </a:r>
          </a:p>
          <a:p>
            <a:pPr lvl="1"/>
            <a:r>
              <a:rPr lang="en-US" smtClean="0"/>
              <a:t>Demo</a:t>
            </a:r>
          </a:p>
          <a:p>
            <a:pPr lvl="1"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id-ID" sz="2800" dirty="0" smtClean="0"/>
              <a:t>Laporan </a:t>
            </a:r>
            <a:r>
              <a:rPr lang="en-US" sz="2800" dirty="0" err="1" smtClean="0"/>
              <a:t>Akhir</a:t>
            </a:r>
            <a:r>
              <a:rPr lang="en-US" sz="2800" dirty="0" smtClean="0"/>
              <a:t> Semester</a:t>
            </a:r>
            <a:r>
              <a:rPr lang="id-ID" sz="2800" dirty="0" smtClean="0"/>
              <a:t> </a:t>
            </a:r>
            <a:br>
              <a:rPr lang="id-ID" sz="2800" dirty="0" smtClean="0"/>
            </a:br>
            <a:r>
              <a:rPr lang="id-ID" sz="2800" dirty="0" smtClean="0"/>
              <a:t>(kumpul di hari UAS 15 Desember 2015)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Pendahuluan</a:t>
            </a:r>
            <a:endParaRPr lang="en-US" dirty="0" smtClean="0"/>
          </a:p>
          <a:p>
            <a:pPr lvl="1"/>
            <a:r>
              <a:rPr lang="en-US" dirty="0" err="1" smtClean="0"/>
              <a:t>Mengapa</a:t>
            </a:r>
            <a:r>
              <a:rPr lang="en-US" dirty="0" smtClean="0"/>
              <a:t> R</a:t>
            </a:r>
          </a:p>
          <a:p>
            <a:pPr lvl="1"/>
            <a:r>
              <a:rPr lang="en-US" dirty="0" err="1" smtClean="0"/>
              <a:t>Pemanfaatan</a:t>
            </a:r>
            <a:r>
              <a:rPr lang="en-US" dirty="0" smtClean="0"/>
              <a:t> 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 smtClean="0"/>
          </a:p>
          <a:p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pPr lvl="1"/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 smtClean="0"/>
          </a:p>
          <a:p>
            <a:pPr lvl="1"/>
            <a:r>
              <a:rPr lang="en-US" dirty="0" err="1" smtClean="0"/>
              <a:t>Antarmuka</a:t>
            </a:r>
            <a:r>
              <a:rPr lang="en-US" dirty="0" smtClean="0"/>
              <a:t> 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id-ID" dirty="0" smtClean="0"/>
              <a:t>: </a:t>
            </a:r>
            <a:r>
              <a:rPr lang="id-ID" dirty="0" smtClean="0">
                <a:solidFill>
                  <a:srgbClr val="FF0000"/>
                </a:solidFill>
              </a:rPr>
              <a:t>RdotNet 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 symbolic expression (Marshal package???)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Perancangan</a:t>
            </a:r>
            <a:endParaRPr lang="en-US" dirty="0" smtClean="0"/>
          </a:p>
          <a:p>
            <a:pPr lvl="1"/>
            <a:r>
              <a:rPr lang="en-US" dirty="0" smtClean="0"/>
              <a:t>Use case</a:t>
            </a:r>
          </a:p>
          <a:p>
            <a:pPr lvl="1"/>
            <a:r>
              <a:rPr lang="en-US" dirty="0" smtClean="0"/>
              <a:t>Class diagram </a:t>
            </a:r>
            <a:r>
              <a:rPr lang="id-ID" dirty="0" smtClean="0"/>
              <a:t>/ </a:t>
            </a:r>
            <a:r>
              <a:rPr lang="id-ID" dirty="0" smtClean="0">
                <a:solidFill>
                  <a:srgbClr val="FF0000"/>
                </a:solidFill>
              </a:rPr>
              <a:t>Sequence </a:t>
            </a:r>
            <a:r>
              <a:rPr lang="id-ID" dirty="0" smtClean="0"/>
              <a:t>diagram</a:t>
            </a:r>
            <a:endParaRPr lang="en-US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endParaRPr lang="en-US" dirty="0" smtClean="0"/>
          </a:p>
          <a:p>
            <a:pPr lvl="1"/>
            <a:r>
              <a:rPr lang="en-US" dirty="0" smtClean="0"/>
              <a:t>Layout/Form</a:t>
            </a:r>
            <a:r>
              <a:rPr lang="id-ID" dirty="0" smtClean="0"/>
              <a:t> (</a:t>
            </a:r>
            <a:r>
              <a:rPr lang="id-ID" dirty="0" smtClean="0">
                <a:solidFill>
                  <a:srgbClr val="FF0000"/>
                </a:solidFill>
              </a:rPr>
              <a:t>Manual Penggunaan</a:t>
            </a:r>
            <a:r>
              <a:rPr lang="id-ID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Pemanggilan</a:t>
            </a:r>
            <a:r>
              <a:rPr lang="en-US" dirty="0" smtClean="0"/>
              <a:t> R</a:t>
            </a:r>
          </a:p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id-ID" dirty="0" smtClean="0"/>
              <a:t> (</a:t>
            </a:r>
            <a:r>
              <a:rPr lang="id-ID" dirty="0" smtClean="0">
                <a:solidFill>
                  <a:srgbClr val="FF0000"/>
                </a:solidFill>
              </a:rPr>
              <a:t>Tugas: Individu</a:t>
            </a:r>
            <a:r>
              <a:rPr lang="id-ID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Data Summary and Analysis</a:t>
            </a:r>
          </a:p>
          <a:p>
            <a:pPr lvl="1"/>
            <a:r>
              <a:rPr lang="en-US" dirty="0" smtClean="0"/>
              <a:t>Linear Regression</a:t>
            </a:r>
          </a:p>
          <a:p>
            <a:pPr lvl="1"/>
            <a:r>
              <a:rPr lang="en-US" dirty="0" smtClean="0"/>
              <a:t>Classification:  Logistic Regression, Decision Tree, SVM</a:t>
            </a:r>
          </a:p>
          <a:p>
            <a:pPr lvl="1"/>
            <a:r>
              <a:rPr lang="en-US" dirty="0" smtClean="0"/>
              <a:t>Dimensional Reduction: PCA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Works: SVM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smtClean="0"/>
              <a:t>9.6.1 Support Vector </a:t>
            </a:r>
            <a:r>
              <a:rPr lang="en-US" i="1" smtClean="0">
                <a:solidFill>
                  <a:srgbClr val="0070C0"/>
                </a:solidFill>
              </a:rPr>
              <a:t>Classifier</a:t>
            </a:r>
          </a:p>
          <a:p>
            <a:pPr>
              <a:buNone/>
            </a:pPr>
            <a:r>
              <a:rPr lang="en-US" i="1" smtClean="0"/>
              <a:t>9.6.2 Support Vector </a:t>
            </a:r>
            <a:r>
              <a:rPr lang="en-US" i="1" smtClean="0">
                <a:solidFill>
                  <a:srgbClr val="0070C0"/>
                </a:solidFill>
              </a:rPr>
              <a:t>Machine</a:t>
            </a:r>
          </a:p>
          <a:p>
            <a:pPr>
              <a:buNone/>
            </a:pPr>
            <a:r>
              <a:rPr lang="en-US" i="1" smtClean="0"/>
              <a:t>9.6.5 Application to </a:t>
            </a:r>
            <a:r>
              <a:rPr lang="en-US" i="1" smtClean="0">
                <a:solidFill>
                  <a:srgbClr val="0070C0"/>
                </a:solidFill>
              </a:rPr>
              <a:t>Gene Expression Data</a:t>
            </a:r>
            <a:endParaRPr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Quiz Tree Method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What is the difference between a regression and classification tree?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How does an ensamble method work?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Explain in your own word, what is the main objectives of the following methods: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Bagging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Boosting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Random forests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In your opinion what is the main advantage and dis-advantage of tree methods?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See the next classification tree, and explain what the tree does.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 Vector Machines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" y="2053431"/>
            <a:ext cx="782955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Separating Hyperplane</a:t>
            </a:r>
            <a:endParaRPr lang="en-US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hyperplane?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912" y="1762919"/>
            <a:ext cx="749617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Hyperplane in 2 Dimensions</a:t>
            </a:r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3553" y="1600200"/>
            <a:ext cx="469689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Separating Hyperplanes</a:t>
            </a:r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233" y="1600200"/>
            <a:ext cx="626553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268</Words>
  <Application>Microsoft Office PowerPoint</Application>
  <PresentationFormat>On-screen Show (4:3)</PresentationFormat>
  <Paragraphs>65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18 November 2015</vt:lpstr>
      <vt:lpstr>From Previous Session: Practical Works</vt:lpstr>
      <vt:lpstr>Quiz Tree Method</vt:lpstr>
      <vt:lpstr>Slide 4</vt:lpstr>
      <vt:lpstr>Support Vector Machines</vt:lpstr>
      <vt:lpstr>Separating Hyperplane</vt:lpstr>
      <vt:lpstr>What is a hyperplane?</vt:lpstr>
      <vt:lpstr>Hyperplane in 2 Dimensions</vt:lpstr>
      <vt:lpstr>Separating Hyperplanes</vt:lpstr>
      <vt:lpstr>Maximal Margin Classier</vt:lpstr>
      <vt:lpstr>Non-Separable</vt:lpstr>
      <vt:lpstr>Noisy Data</vt:lpstr>
      <vt:lpstr>Support Vector Classifiers</vt:lpstr>
      <vt:lpstr>Regularization Paramater</vt:lpstr>
      <vt:lpstr>Linear Boundary May Fail!</vt:lpstr>
      <vt:lpstr>Feature Expansion</vt:lpstr>
      <vt:lpstr>Cubic Polynomials</vt:lpstr>
      <vt:lpstr>Non Linearities and Kernel</vt:lpstr>
      <vt:lpstr>Radial Kernel</vt:lpstr>
      <vt:lpstr>SVMs: more than 2 classes?</vt:lpstr>
      <vt:lpstr>Which to use: SVM or Logistic Regression</vt:lpstr>
      <vt:lpstr>Tugas 4: Kumpul 18 November 2015</vt:lpstr>
      <vt:lpstr>Laporan Akhir Semester  (kumpul di hari UAS 15 Desember 2015)</vt:lpstr>
      <vt:lpstr>Practical Works: SVM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TOBA</dc:creator>
  <cp:lastModifiedBy>Developer</cp:lastModifiedBy>
  <cp:revision>64</cp:revision>
  <dcterms:created xsi:type="dcterms:W3CDTF">2015-11-03T07:00:07Z</dcterms:created>
  <dcterms:modified xsi:type="dcterms:W3CDTF">2015-11-18T04:21:09Z</dcterms:modified>
</cp:coreProperties>
</file>