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7" r:id="rId27"/>
    <p:sldId id="298" r:id="rId28"/>
    <p:sldId id="299" r:id="rId29"/>
    <p:sldId id="281" r:id="rId30"/>
    <p:sldId id="282" r:id="rId31"/>
    <p:sldId id="290" r:id="rId32"/>
    <p:sldId id="285" r:id="rId33"/>
    <p:sldId id="286" r:id="rId34"/>
    <p:sldId id="287" r:id="rId35"/>
    <p:sldId id="291" r:id="rId36"/>
    <p:sldId id="292" r:id="rId37"/>
    <p:sldId id="288" r:id="rId38"/>
    <p:sldId id="293" r:id="rId39"/>
    <p:sldId id="300" r:id="rId40"/>
    <p:sldId id="301" r:id="rId41"/>
    <p:sldId id="294" r:id="rId42"/>
    <p:sldId id="295" r:id="rId43"/>
    <p:sldId id="29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A120-2619-49E3-8DA4-84A7C1C0AD5E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B171-60D9-4DB4-9602-EA99DCDEB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A120-2619-49E3-8DA4-84A7C1C0AD5E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B171-60D9-4DB4-9602-EA99DCDEB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A120-2619-49E3-8DA4-84A7C1C0AD5E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B171-60D9-4DB4-9602-EA99DCDEB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A120-2619-49E3-8DA4-84A7C1C0AD5E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B171-60D9-4DB4-9602-EA99DCDEB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A120-2619-49E3-8DA4-84A7C1C0AD5E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B171-60D9-4DB4-9602-EA99DCDEB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A120-2619-49E3-8DA4-84A7C1C0AD5E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B171-60D9-4DB4-9602-EA99DCDEB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A120-2619-49E3-8DA4-84A7C1C0AD5E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B171-60D9-4DB4-9602-EA99DCDEB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A120-2619-49E3-8DA4-84A7C1C0AD5E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B171-60D9-4DB4-9602-EA99DCDEB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A120-2619-49E3-8DA4-84A7C1C0AD5E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B171-60D9-4DB4-9602-EA99DCDEB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A120-2619-49E3-8DA4-84A7C1C0AD5E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B171-60D9-4DB4-9602-EA99DCDEB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A120-2619-49E3-8DA4-84A7C1C0AD5E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B171-60D9-4DB4-9602-EA99DCDEB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CA120-2619-49E3-8DA4-84A7C1C0AD5E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FB171-60D9-4DB4-9602-EA99DCDEB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4 November 2015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Tree-Based </a:t>
            </a:r>
            <a:r>
              <a:rPr lang="en-US" smtClean="0"/>
              <a:t>Methods</a:t>
            </a:r>
          </a:p>
          <a:p>
            <a:r>
              <a:rPr lang="en-US" smtClean="0"/>
              <a:t>Practical Quiz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More details of the tree-building process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3151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More details of the tree-building process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487" y="1939131"/>
            <a:ext cx="66770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Details – </a:t>
            </a:r>
            <a:r>
              <a:rPr lang="en-US"/>
              <a:t>Continued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537" y="1624806"/>
            <a:ext cx="66389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/>
              <a:t>Predictions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066800"/>
            <a:ext cx="441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920" y="1447800"/>
            <a:ext cx="429768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812" y="3962400"/>
            <a:ext cx="45495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Pruning a Tree</a:t>
            </a:r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620000" cy="470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Pruning a </a:t>
            </a:r>
            <a:r>
              <a:rPr lang="en-US" smtClean="0"/>
              <a:t>tree – </a:t>
            </a:r>
            <a:r>
              <a:rPr lang="en-US"/>
              <a:t>continued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23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best subtree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5913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tree algorithm</a:t>
            </a:r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339" y="1600200"/>
            <a:ext cx="64513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295400"/>
            <a:ext cx="55916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Baseball example continued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1601"/>
            <a:ext cx="4419600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Baseball example continued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572" y="1600200"/>
            <a:ext cx="64708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Tree-based Methods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 Here we describe tree-based methods for regression </a:t>
            </a:r>
            <a:r>
              <a:rPr lang="en-US" smtClean="0"/>
              <a:t>and classication</a:t>
            </a:r>
            <a:r>
              <a:rPr lang="en-US"/>
              <a:t>.</a:t>
            </a:r>
          </a:p>
          <a:p>
            <a:r>
              <a:rPr lang="en-US" smtClean="0"/>
              <a:t>These </a:t>
            </a:r>
            <a:r>
              <a:rPr lang="en-US"/>
              <a:t>involve stratifying or segmenting the predictor </a:t>
            </a:r>
            <a:r>
              <a:rPr lang="en-US" smtClean="0"/>
              <a:t>space into </a:t>
            </a:r>
            <a:r>
              <a:rPr lang="en-US"/>
              <a:t>a number of simple regions.</a:t>
            </a:r>
          </a:p>
          <a:p>
            <a:r>
              <a:rPr lang="en-US" smtClean="0"/>
              <a:t>Since </a:t>
            </a:r>
            <a:r>
              <a:rPr lang="en-US"/>
              <a:t>the set of splitting rules used to segment </a:t>
            </a:r>
            <a:r>
              <a:rPr lang="en-US" smtClean="0"/>
              <a:t>the predictor </a:t>
            </a:r>
            <a:r>
              <a:rPr lang="en-US"/>
              <a:t>space can be summarized in a tree, these types </a:t>
            </a:r>
            <a:r>
              <a:rPr lang="en-US" smtClean="0"/>
              <a:t>of approaches </a:t>
            </a:r>
            <a:r>
              <a:rPr lang="en-US"/>
              <a:t>are known as decision-tree methods.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Classication Trees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579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Details of Classification Trees</a:t>
            </a:r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026" y="1600200"/>
            <a:ext cx="64239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Gini index and Deviance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10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085850"/>
            <a:ext cx="57912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/>
              <a:t>Example: heart data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38201"/>
            <a:ext cx="4267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Trees vs. Linear Model</a:t>
            </a:r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124" y="1600200"/>
            <a:ext cx="58837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Advantages and Disadvantages of Trees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559" y="1600200"/>
            <a:ext cx="675044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Ensemble Methods</a:t>
            </a:r>
          </a:p>
        </p:txBody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Construct a set of classifiers from the training data</a:t>
            </a:r>
          </a:p>
          <a:p>
            <a:r>
              <a:rPr lang="en-US" smtClean="0"/>
              <a:t>Predict </a:t>
            </a:r>
            <a:r>
              <a:rPr lang="en-US"/>
              <a:t>class label of previously unseen records by </a:t>
            </a:r>
            <a:r>
              <a:rPr lang="en-US" smtClean="0"/>
              <a:t>aggregating predictions </a:t>
            </a:r>
            <a:r>
              <a:rPr lang="en-US"/>
              <a:t>made by multiple </a:t>
            </a:r>
            <a:r>
              <a:rPr lang="en-US" smtClean="0"/>
              <a:t>classifiers, usually </a:t>
            </a:r>
            <a:r>
              <a:rPr lang="en-US" u="sng" smtClean="0"/>
              <a:t>voting</a:t>
            </a:r>
            <a:r>
              <a:rPr lang="en-US" smtClean="0"/>
              <a:t> mechanism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Idea</a:t>
            </a:r>
          </a:p>
        </p:txBody>
      </p:sp>
      <p:graphicFrame>
        <p:nvGraphicFramePr>
          <p:cNvPr id="1097731" name="Object 3"/>
          <p:cNvGraphicFramePr>
            <a:graphicFrameLocks noChangeAspect="1"/>
          </p:cNvGraphicFramePr>
          <p:nvPr>
            <p:ph idx="1"/>
          </p:nvPr>
        </p:nvGraphicFramePr>
        <p:xfrm>
          <a:off x="1122363" y="1143000"/>
          <a:ext cx="6896100" cy="5181600"/>
        </p:xfrm>
        <a:graphic>
          <a:graphicData uri="http://schemas.openxmlformats.org/presentationml/2006/ole">
            <p:oleObj spid="_x0000_s1026" name="Visio" r:id="rId3" imgW="9740951" imgH="732021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Ensemble Methods</a:t>
            </a:r>
          </a:p>
        </p:txBody>
      </p:sp>
      <p:sp>
        <p:nvSpPr>
          <p:cNvPr id="10997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generate an ensemble of classifiers?</a:t>
            </a:r>
          </a:p>
          <a:p>
            <a:pPr lvl="1"/>
            <a:r>
              <a:rPr lang="en-US" smtClean="0"/>
              <a:t>Bagging (using bootstrap sample)</a:t>
            </a:r>
            <a:endParaRPr lang="en-US"/>
          </a:p>
          <a:p>
            <a:pPr lvl="1"/>
            <a:r>
              <a:rPr lang="en-US" smtClean="0"/>
              <a:t>Boosting (weight adjustment)</a:t>
            </a:r>
          </a:p>
          <a:p>
            <a:pPr lvl="1"/>
            <a:r>
              <a:rPr lang="en-US" smtClean="0"/>
              <a:t>Random forest (special case of bagging; special design for decision tree classifiers)</a:t>
            </a:r>
            <a:endParaRPr lang="en-US"/>
          </a:p>
          <a:p>
            <a:pPr>
              <a:buFont typeface="Monotype Sort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Bagging</a:t>
            </a:r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961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and Cons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Tree-based </a:t>
            </a:r>
            <a:r>
              <a:rPr lang="en-US"/>
              <a:t>methods are simple and useful </a:t>
            </a:r>
            <a:r>
              <a:rPr lang="en-US" smtClean="0"/>
              <a:t>for interpretation</a:t>
            </a:r>
            <a:r>
              <a:rPr lang="en-US"/>
              <a:t>.</a:t>
            </a:r>
          </a:p>
          <a:p>
            <a:r>
              <a:rPr lang="en-US" smtClean="0"/>
              <a:t>However </a:t>
            </a:r>
            <a:r>
              <a:rPr lang="en-US"/>
              <a:t>they typically are not competitive with the </a:t>
            </a:r>
            <a:r>
              <a:rPr lang="en-US" smtClean="0"/>
              <a:t>best supervised </a:t>
            </a:r>
            <a:r>
              <a:rPr lang="en-US"/>
              <a:t>learning approaches in terms of </a:t>
            </a:r>
            <a:r>
              <a:rPr lang="en-US" smtClean="0"/>
              <a:t>prediction accuracy</a:t>
            </a:r>
            <a:r>
              <a:rPr lang="en-US"/>
              <a:t>.</a:t>
            </a:r>
          </a:p>
          <a:p>
            <a:r>
              <a:rPr lang="en-US" smtClean="0"/>
              <a:t>Hence </a:t>
            </a:r>
            <a:r>
              <a:rPr lang="en-US"/>
              <a:t>we also discuss bagging, random forests, </a:t>
            </a:r>
            <a:r>
              <a:rPr lang="en-US" smtClean="0"/>
              <a:t>and boosting</a:t>
            </a:r>
            <a:r>
              <a:rPr lang="en-US"/>
              <a:t>. These methods grow multiple trees which </a:t>
            </a:r>
            <a:r>
              <a:rPr lang="en-US" smtClean="0"/>
              <a:t>are then </a:t>
            </a:r>
            <a:r>
              <a:rPr lang="en-US"/>
              <a:t>combined to yield a single consensus </a:t>
            </a:r>
            <a:r>
              <a:rPr lang="en-US" smtClean="0"/>
              <a:t>prediction</a:t>
            </a:r>
            <a:r>
              <a:rPr lang="en-US"/>
              <a:t>.</a:t>
            </a:r>
          </a:p>
          <a:p>
            <a:r>
              <a:rPr lang="en-US"/>
              <a:t> Combining a large number of trees can often result </a:t>
            </a:r>
            <a:r>
              <a:rPr lang="en-US" smtClean="0"/>
              <a:t>in dramatic </a:t>
            </a:r>
            <a:r>
              <a:rPr lang="en-US"/>
              <a:t>improvements in prediction accuracy, at </a:t>
            </a:r>
            <a:r>
              <a:rPr lang="en-US" smtClean="0"/>
              <a:t>the expense </a:t>
            </a:r>
            <a:r>
              <a:rPr lang="en-US"/>
              <a:t>of some loss interpretation.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Bagging – continued</a:t>
            </a:r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6865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Bagging</a:t>
            </a:r>
          </a:p>
        </p:txBody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/>
              <a:t>Sampling with </a:t>
            </a:r>
            <a:r>
              <a:rPr lang="en-US" smtClean="0"/>
              <a:t>replacement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mtClean="0"/>
              <a:t>Build </a:t>
            </a:r>
            <a:r>
              <a:rPr lang="en-US"/>
              <a:t>classifier on each bootstrap sample</a:t>
            </a:r>
          </a:p>
          <a:p>
            <a:r>
              <a:rPr lang="en-US" smtClean="0"/>
              <a:t>Each </a:t>
            </a:r>
            <a:r>
              <a:rPr lang="en-US"/>
              <a:t>sample has probability (1 – 1/n)</a:t>
            </a:r>
            <a:r>
              <a:rPr lang="en-US" baseline="30000"/>
              <a:t>n</a:t>
            </a:r>
            <a:r>
              <a:rPr lang="en-US"/>
              <a:t> of being </a:t>
            </a:r>
            <a:r>
              <a:rPr lang="en-US" smtClean="0"/>
              <a:t>selected</a:t>
            </a:r>
            <a:endParaRPr lang="en-US" baseline="30000"/>
          </a:p>
          <a:p>
            <a:r>
              <a:rPr lang="en-US" smtClean="0"/>
              <a:t>On avarage, a bootstrap sample contains approximately 63% of the original training data</a:t>
            </a:r>
          </a:p>
        </p:txBody>
      </p:sp>
      <p:pic>
        <p:nvPicPr>
          <p:cNvPr id="110080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71713"/>
            <a:ext cx="9144000" cy="1233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</a:t>
            </a:r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1701006"/>
            <a:ext cx="67246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Boosting Algorithm for Regression Trees</a:t>
            </a:r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813" y="1600200"/>
            <a:ext cx="64603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the idea behind this procedure?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7" y="1610519"/>
            <a:ext cx="67151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Boosting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iterative procedure to </a:t>
            </a:r>
            <a:r>
              <a:rPr lang="en-US">
                <a:solidFill>
                  <a:srgbClr val="FF0000"/>
                </a:solidFill>
              </a:rPr>
              <a:t>adaptively</a:t>
            </a:r>
            <a:r>
              <a:rPr lang="en-US"/>
              <a:t> change distribution of training data by focusing more on previously misclassified records</a:t>
            </a:r>
          </a:p>
          <a:p>
            <a:pPr lvl="1"/>
            <a:r>
              <a:rPr lang="en-US"/>
              <a:t>Initially, all N records are assigned equal weights</a:t>
            </a:r>
          </a:p>
          <a:p>
            <a:pPr lvl="1"/>
            <a:r>
              <a:rPr lang="en-US"/>
              <a:t>Unlike bagging, weights may change at the end of boosting 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Boosting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Records that are wrongly classified will have their weights increased</a:t>
            </a:r>
          </a:p>
          <a:p>
            <a:r>
              <a:rPr lang="en-US"/>
              <a:t>Records that are classified correctly will have their weights decreased</a:t>
            </a:r>
          </a:p>
        </p:txBody>
      </p:sp>
      <p:pic>
        <p:nvPicPr>
          <p:cNvPr id="110285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822700"/>
            <a:ext cx="9144000" cy="1282700"/>
          </a:xfrm>
          <a:noFill/>
          <a:ln/>
        </p:spPr>
      </p:pic>
      <p:sp>
        <p:nvSpPr>
          <p:cNvPr id="1102853" name="Oval 5"/>
          <p:cNvSpPr>
            <a:spLocks noChangeArrowheads="1"/>
          </p:cNvSpPr>
          <p:nvPr/>
        </p:nvSpPr>
        <p:spPr bwMode="auto">
          <a:xfrm>
            <a:off x="2514600" y="47244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54" name="Oval 6"/>
          <p:cNvSpPr>
            <a:spLocks noChangeArrowheads="1"/>
          </p:cNvSpPr>
          <p:nvPr/>
        </p:nvSpPr>
        <p:spPr bwMode="auto">
          <a:xfrm>
            <a:off x="3200400" y="47244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55" name="Oval 7"/>
          <p:cNvSpPr>
            <a:spLocks noChangeArrowheads="1"/>
          </p:cNvSpPr>
          <p:nvPr/>
        </p:nvSpPr>
        <p:spPr bwMode="auto">
          <a:xfrm>
            <a:off x="5257800" y="47244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56" name="Oval 8"/>
          <p:cNvSpPr>
            <a:spLocks noChangeArrowheads="1"/>
          </p:cNvSpPr>
          <p:nvPr/>
        </p:nvSpPr>
        <p:spPr bwMode="auto">
          <a:xfrm>
            <a:off x="6629400" y="47244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57" name="Oval 9"/>
          <p:cNvSpPr>
            <a:spLocks noChangeArrowheads="1"/>
          </p:cNvSpPr>
          <p:nvPr/>
        </p:nvSpPr>
        <p:spPr bwMode="auto">
          <a:xfrm>
            <a:off x="8686800" y="48006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2858" name="Text Box 10"/>
          <p:cNvSpPr txBox="1">
            <a:spLocks noChangeArrowheads="1"/>
          </p:cNvSpPr>
          <p:nvPr/>
        </p:nvSpPr>
        <p:spPr bwMode="auto">
          <a:xfrm>
            <a:off x="3429000" y="5575300"/>
            <a:ext cx="5029200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0"/>
              <a:t> Example 4 is hard to classify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0"/>
              <a:t> Its weight is increased, therefore it is more likely to be chosen again in subsequent rounds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 for Classification</a:t>
            </a:r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667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289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297776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657600"/>
            <a:ext cx="289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5814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Forest</a:t>
            </a:r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1643856"/>
            <a:ext cx="66484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Basic of Decision Tree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Decision </a:t>
            </a:r>
            <a:r>
              <a:rPr lang="en-US"/>
              <a:t>trees can be applied to both regression </a:t>
            </a:r>
            <a:r>
              <a:rPr lang="en-US" smtClean="0"/>
              <a:t>and classication </a:t>
            </a:r>
            <a:r>
              <a:rPr lang="en-US"/>
              <a:t>problems.</a:t>
            </a:r>
          </a:p>
          <a:p>
            <a:r>
              <a:rPr lang="en-US" smtClean="0"/>
              <a:t>We first </a:t>
            </a:r>
            <a:r>
              <a:rPr lang="en-US"/>
              <a:t>consider regression problems, and then move on </a:t>
            </a:r>
            <a:r>
              <a:rPr lang="en-US" smtClean="0"/>
              <a:t>to classication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Forest</a:t>
            </a:r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324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Works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/>
              <a:t>8.3.1 Fitting Classification </a:t>
            </a:r>
            <a:r>
              <a:rPr lang="en-US" i="1" smtClean="0"/>
              <a:t>Trees</a:t>
            </a:r>
          </a:p>
          <a:p>
            <a:pPr>
              <a:buNone/>
            </a:pPr>
            <a:r>
              <a:rPr lang="en-US" i="1"/>
              <a:t>8.3.2 Fitting Regression </a:t>
            </a:r>
            <a:r>
              <a:rPr lang="en-US" i="1" smtClean="0"/>
              <a:t>Trees</a:t>
            </a:r>
          </a:p>
          <a:p>
            <a:pPr>
              <a:buNone/>
            </a:pPr>
            <a:r>
              <a:rPr lang="en-US" i="1"/>
              <a:t>8.3.3 Bagging and Random </a:t>
            </a:r>
            <a:r>
              <a:rPr lang="en-US" i="1" smtClean="0"/>
              <a:t>Forests</a:t>
            </a:r>
          </a:p>
          <a:p>
            <a:pPr>
              <a:buNone/>
            </a:pPr>
            <a:r>
              <a:rPr lang="en-US" i="1"/>
              <a:t>8.3.4 Boosting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Practical Quiz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Model Selection (Boston dataset in MASS package)</a:t>
            </a:r>
          </a:p>
          <a:p>
            <a:pPr lvl="1"/>
            <a:r>
              <a:rPr lang="en-US" smtClean="0"/>
              <a:t>Chapter 6 Exercise 11</a:t>
            </a:r>
          </a:p>
          <a:p>
            <a:r>
              <a:rPr lang="en-US" smtClean="0"/>
              <a:t>GAM (Wage dataset in ISLR package)</a:t>
            </a:r>
          </a:p>
          <a:p>
            <a:pPr lvl="1"/>
            <a:r>
              <a:rPr lang="en-US" smtClean="0"/>
              <a:t>Explore the lab example in Chapter 7.8.3</a:t>
            </a:r>
          </a:p>
          <a:p>
            <a:pPr lvl="1"/>
            <a:r>
              <a:rPr lang="en-US" smtClean="0"/>
              <a:t>Explain what you have done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Tugas 4: Kumpul 18 November 2015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Presentasi tugas besar</a:t>
            </a:r>
          </a:p>
          <a:p>
            <a:pPr lvl="1"/>
            <a:r>
              <a:rPr lang="en-US" smtClean="0"/>
              <a:t>Use case</a:t>
            </a:r>
          </a:p>
          <a:p>
            <a:pPr lvl="1"/>
            <a:r>
              <a:rPr lang="en-US" smtClean="0"/>
              <a:t>Class diagram </a:t>
            </a:r>
          </a:p>
          <a:p>
            <a:pPr lvl="1"/>
            <a:r>
              <a:rPr lang="en-US" smtClean="0"/>
              <a:t>R connection</a:t>
            </a:r>
          </a:p>
          <a:p>
            <a:pPr lvl="1"/>
            <a:r>
              <a:rPr lang="en-US" smtClean="0"/>
              <a:t>Demo</a:t>
            </a:r>
          </a:p>
          <a:p>
            <a:pPr lvl="1"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Baseball salary data: how would you stratify it?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724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Salary is color-coded from low (blue, green) to high (yellow,red)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800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/>
              <a:t>The three-region partition for the Hitters data set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239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Tree Terminology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In </a:t>
            </a:r>
            <a:r>
              <a:rPr lang="en-US"/>
              <a:t>keeping with the tree analogy, the regions R1, R2, </a:t>
            </a:r>
            <a:r>
              <a:rPr lang="en-US" smtClean="0"/>
              <a:t>and R3 </a:t>
            </a:r>
            <a:r>
              <a:rPr lang="en-US"/>
              <a:t>are known as terminal nodes</a:t>
            </a:r>
          </a:p>
          <a:p>
            <a:r>
              <a:rPr lang="en-US" smtClean="0"/>
              <a:t>Decision </a:t>
            </a:r>
            <a:r>
              <a:rPr lang="en-US"/>
              <a:t>trees are typically drawn upside down, in </a:t>
            </a:r>
            <a:r>
              <a:rPr lang="en-US" smtClean="0"/>
              <a:t>the sense </a:t>
            </a:r>
            <a:r>
              <a:rPr lang="en-US"/>
              <a:t>that the leaves are at the bottom of the tree.</a:t>
            </a:r>
          </a:p>
          <a:p>
            <a:r>
              <a:rPr lang="en-US" smtClean="0"/>
              <a:t>The </a:t>
            </a:r>
            <a:r>
              <a:rPr lang="en-US"/>
              <a:t>points along the tree where the predictor space is </a:t>
            </a:r>
            <a:r>
              <a:rPr lang="en-US" smtClean="0"/>
              <a:t>split are </a:t>
            </a:r>
            <a:r>
              <a:rPr lang="en-US"/>
              <a:t>referred to as internal nodes</a:t>
            </a:r>
          </a:p>
          <a:p>
            <a:r>
              <a:rPr lang="en-US" smtClean="0"/>
              <a:t>In </a:t>
            </a:r>
            <a:r>
              <a:rPr lang="en-US"/>
              <a:t>the hitters tree, the two internal nodes are indicated </a:t>
            </a:r>
            <a:r>
              <a:rPr lang="en-US" smtClean="0"/>
              <a:t>by the </a:t>
            </a:r>
            <a:r>
              <a:rPr lang="en-US"/>
              <a:t>text Years&lt;4.5 and Hits&lt;117.5.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mtClean="0"/>
              <a:t>Interpretation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33" y="990601"/>
            <a:ext cx="510336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3333750"/>
            <a:ext cx="37909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 of the tree-building process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762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641</Words>
  <Application>Microsoft Office PowerPoint</Application>
  <PresentationFormat>On-screen Show (4:3)</PresentationFormat>
  <Paragraphs>92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Visio</vt:lpstr>
      <vt:lpstr>4 November 2015</vt:lpstr>
      <vt:lpstr>Tree-based Methods</vt:lpstr>
      <vt:lpstr>Pros and Cons</vt:lpstr>
      <vt:lpstr>The Basic of Decision Tree</vt:lpstr>
      <vt:lpstr>Baseball salary data: how would you stratify it?</vt:lpstr>
      <vt:lpstr>The three-region partition for the Hitters data set</vt:lpstr>
      <vt:lpstr>Tree Terminology</vt:lpstr>
      <vt:lpstr>Interpretation</vt:lpstr>
      <vt:lpstr>Details of the tree-building process</vt:lpstr>
      <vt:lpstr>More details of the tree-building process</vt:lpstr>
      <vt:lpstr>More details of the tree-building process</vt:lpstr>
      <vt:lpstr>Details – Continued</vt:lpstr>
      <vt:lpstr>Predictions</vt:lpstr>
      <vt:lpstr>Pruning a Tree</vt:lpstr>
      <vt:lpstr>Pruning a tree – continued</vt:lpstr>
      <vt:lpstr>Choosing the best subtree</vt:lpstr>
      <vt:lpstr>Summary: tree algorithm</vt:lpstr>
      <vt:lpstr>Baseball example continued</vt:lpstr>
      <vt:lpstr>Baseball example continued</vt:lpstr>
      <vt:lpstr>Classication Trees</vt:lpstr>
      <vt:lpstr>Details of Classification Trees</vt:lpstr>
      <vt:lpstr>Gini index and Deviance</vt:lpstr>
      <vt:lpstr>Example: heart data</vt:lpstr>
      <vt:lpstr>Trees vs. Linear Model</vt:lpstr>
      <vt:lpstr>Advantages and Disadvantages of Trees</vt:lpstr>
      <vt:lpstr>Ensemble Methods</vt:lpstr>
      <vt:lpstr>General Idea</vt:lpstr>
      <vt:lpstr>Examples of Ensemble Methods</vt:lpstr>
      <vt:lpstr>Bagging</vt:lpstr>
      <vt:lpstr>Bagging – continued</vt:lpstr>
      <vt:lpstr>Bagging</vt:lpstr>
      <vt:lpstr>Boosting</vt:lpstr>
      <vt:lpstr>Boosting Algorithm for Regression Trees</vt:lpstr>
      <vt:lpstr>What is the idea behind this procedure?</vt:lpstr>
      <vt:lpstr>Boosting</vt:lpstr>
      <vt:lpstr>Boosting</vt:lpstr>
      <vt:lpstr>Boosting for Classification</vt:lpstr>
      <vt:lpstr>Slide 38</vt:lpstr>
      <vt:lpstr>Random Forest</vt:lpstr>
      <vt:lpstr>Random Forest</vt:lpstr>
      <vt:lpstr>Practical Works</vt:lpstr>
      <vt:lpstr>Practical Quiz</vt:lpstr>
      <vt:lpstr>Tugas 4: Kumpul 18 November 2015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TOBA</dc:creator>
  <cp:lastModifiedBy>TOBA</cp:lastModifiedBy>
  <cp:revision>36</cp:revision>
  <dcterms:created xsi:type="dcterms:W3CDTF">2015-11-03T07:00:07Z</dcterms:created>
  <dcterms:modified xsi:type="dcterms:W3CDTF">2015-11-17T06:39:56Z</dcterms:modified>
</cp:coreProperties>
</file>