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tiff" ContentType="image/tif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7" r:id="rId2"/>
    <p:sldId id="275" r:id="rId3"/>
    <p:sldId id="277" r:id="rId4"/>
    <p:sldId id="272" r:id="rId5"/>
    <p:sldId id="274" r:id="rId6"/>
    <p:sldId id="276" r:id="rId7"/>
    <p:sldId id="278" r:id="rId8"/>
    <p:sldId id="279" r:id="rId9"/>
    <p:sldId id="260" r:id="rId10"/>
    <p:sldId id="261" r:id="rId11"/>
    <p:sldId id="280" r:id="rId12"/>
    <p:sldId id="281" r:id="rId13"/>
    <p:sldId id="282" r:id="rId14"/>
    <p:sldId id="283" r:id="rId15"/>
    <p:sldId id="284" r:id="rId16"/>
    <p:sldId id="293" r:id="rId17"/>
    <p:sldId id="294" r:id="rId18"/>
    <p:sldId id="295" r:id="rId19"/>
    <p:sldId id="297" r:id="rId20"/>
    <p:sldId id="298" r:id="rId21"/>
    <p:sldId id="299" r:id="rId22"/>
    <p:sldId id="300" r:id="rId23"/>
    <p:sldId id="301" r:id="rId24"/>
    <p:sldId id="302" r:id="rId25"/>
    <p:sldId id="287" r:id="rId26"/>
    <p:sldId id="304" r:id="rId27"/>
    <p:sldId id="305" r:id="rId28"/>
    <p:sldId id="306" r:id="rId29"/>
    <p:sldId id="307" r:id="rId30"/>
    <p:sldId id="348" r:id="rId31"/>
    <p:sldId id="309" r:id="rId32"/>
    <p:sldId id="310" r:id="rId33"/>
    <p:sldId id="314" r:id="rId34"/>
    <p:sldId id="311" r:id="rId35"/>
    <p:sldId id="351" r:id="rId36"/>
    <p:sldId id="352" r:id="rId37"/>
    <p:sldId id="350" r:id="rId38"/>
    <p:sldId id="349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 snapToGrid="0">
      <p:cViewPr varScale="1">
        <p:scale>
          <a:sx n="94" d="100"/>
          <a:sy n="94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BEC7B-1942-476F-BDB6-E1696AB750F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6485B-E443-4F08-AD03-E311143B6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4118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6485B-E443-4F08-AD03-E311143B653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24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ranatha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80" t="21780" r="21780" b="21780"/>
          <a:stretch/>
        </p:blipFill>
        <p:spPr>
          <a:xfrm>
            <a:off x="2443163" y="1832372"/>
            <a:ext cx="4257675" cy="31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11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4767"/>
            <a:ext cx="4918561" cy="5771147"/>
          </a:xfrm>
          <a:custGeom>
            <a:avLst/>
            <a:gdLst>
              <a:gd name="connsiteX0" fmla="*/ 0 w 6551611"/>
              <a:gd name="connsiteY0" fmla="*/ 0 h 6004510"/>
              <a:gd name="connsiteX1" fmla="*/ 6551611 w 6551611"/>
              <a:gd name="connsiteY1" fmla="*/ 0 h 6004510"/>
              <a:gd name="connsiteX2" fmla="*/ 6551611 w 6551611"/>
              <a:gd name="connsiteY2" fmla="*/ 6004510 h 6004510"/>
              <a:gd name="connsiteX3" fmla="*/ 0 w 6551611"/>
              <a:gd name="connsiteY3" fmla="*/ 5768658 h 6004510"/>
              <a:gd name="connsiteX4" fmla="*/ 0 w 6551611"/>
              <a:gd name="connsiteY4" fmla="*/ 0 h 6004510"/>
              <a:gd name="connsiteX0" fmla="*/ 0 w 6561134"/>
              <a:gd name="connsiteY0" fmla="*/ 0 h 5768658"/>
              <a:gd name="connsiteX1" fmla="*/ 6551611 w 6561134"/>
              <a:gd name="connsiteY1" fmla="*/ 0 h 5768658"/>
              <a:gd name="connsiteX2" fmla="*/ 6561134 w 6561134"/>
              <a:gd name="connsiteY2" fmla="*/ 5718760 h 5768658"/>
              <a:gd name="connsiteX3" fmla="*/ 0 w 6561134"/>
              <a:gd name="connsiteY3" fmla="*/ 5768658 h 5768658"/>
              <a:gd name="connsiteX4" fmla="*/ 0 w 6561134"/>
              <a:gd name="connsiteY4" fmla="*/ 0 h 5768658"/>
              <a:gd name="connsiteX0" fmla="*/ 0 w 6552527"/>
              <a:gd name="connsiteY0" fmla="*/ 0 h 5775910"/>
              <a:gd name="connsiteX1" fmla="*/ 6551611 w 6552527"/>
              <a:gd name="connsiteY1" fmla="*/ 0 h 5775910"/>
              <a:gd name="connsiteX2" fmla="*/ 6551611 w 6552527"/>
              <a:gd name="connsiteY2" fmla="*/ 5775910 h 5775910"/>
              <a:gd name="connsiteX3" fmla="*/ 0 w 6552527"/>
              <a:gd name="connsiteY3" fmla="*/ 5768658 h 5775910"/>
              <a:gd name="connsiteX4" fmla="*/ 0 w 6552527"/>
              <a:gd name="connsiteY4" fmla="*/ 0 h 5775910"/>
              <a:gd name="connsiteX0" fmla="*/ 0 w 6561134"/>
              <a:gd name="connsiteY0" fmla="*/ 0 h 5775910"/>
              <a:gd name="connsiteX1" fmla="*/ 6551611 w 6561134"/>
              <a:gd name="connsiteY1" fmla="*/ 0 h 5775910"/>
              <a:gd name="connsiteX2" fmla="*/ 6561134 w 6561134"/>
              <a:gd name="connsiteY2" fmla="*/ 5775910 h 5775910"/>
              <a:gd name="connsiteX3" fmla="*/ 0 w 6561134"/>
              <a:gd name="connsiteY3" fmla="*/ 5768658 h 5775910"/>
              <a:gd name="connsiteX4" fmla="*/ 0 w 6561134"/>
              <a:gd name="connsiteY4" fmla="*/ 0 h 5775910"/>
              <a:gd name="connsiteX0" fmla="*/ 0 w 6561134"/>
              <a:gd name="connsiteY0" fmla="*/ 0 h 5775910"/>
              <a:gd name="connsiteX1" fmla="*/ 6551611 w 6561134"/>
              <a:gd name="connsiteY1" fmla="*/ 0 h 5775910"/>
              <a:gd name="connsiteX2" fmla="*/ 6561134 w 6561134"/>
              <a:gd name="connsiteY2" fmla="*/ 5775910 h 5775910"/>
              <a:gd name="connsiteX3" fmla="*/ 0 w 6561134"/>
              <a:gd name="connsiteY3" fmla="*/ 5768658 h 5775910"/>
              <a:gd name="connsiteX4" fmla="*/ 0 w 6561134"/>
              <a:gd name="connsiteY4" fmla="*/ 0 h 5775910"/>
              <a:gd name="connsiteX0" fmla="*/ 0 w 6556373"/>
              <a:gd name="connsiteY0" fmla="*/ 0 h 5768658"/>
              <a:gd name="connsiteX1" fmla="*/ 6551611 w 6556373"/>
              <a:gd name="connsiteY1" fmla="*/ 0 h 5768658"/>
              <a:gd name="connsiteX2" fmla="*/ 6556373 w 6556373"/>
              <a:gd name="connsiteY2" fmla="*/ 5766385 h 5768658"/>
              <a:gd name="connsiteX3" fmla="*/ 0 w 6556373"/>
              <a:gd name="connsiteY3" fmla="*/ 5768658 h 5768658"/>
              <a:gd name="connsiteX4" fmla="*/ 0 w 6556373"/>
              <a:gd name="connsiteY4" fmla="*/ 0 h 5768658"/>
              <a:gd name="connsiteX0" fmla="*/ 0 w 6556373"/>
              <a:gd name="connsiteY0" fmla="*/ 0 h 5771147"/>
              <a:gd name="connsiteX1" fmla="*/ 6551611 w 6556373"/>
              <a:gd name="connsiteY1" fmla="*/ 0 h 5771147"/>
              <a:gd name="connsiteX2" fmla="*/ 6556373 w 6556373"/>
              <a:gd name="connsiteY2" fmla="*/ 5771147 h 5771147"/>
              <a:gd name="connsiteX3" fmla="*/ 0 w 6556373"/>
              <a:gd name="connsiteY3" fmla="*/ 5768658 h 5771147"/>
              <a:gd name="connsiteX4" fmla="*/ 0 w 6556373"/>
              <a:gd name="connsiteY4" fmla="*/ 0 h 577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6373" h="5771147">
                <a:moveTo>
                  <a:pt x="0" y="0"/>
                </a:moveTo>
                <a:lnTo>
                  <a:pt x="6551611" y="0"/>
                </a:lnTo>
                <a:cubicBezTo>
                  <a:pt x="6554785" y="1906253"/>
                  <a:pt x="6553199" y="3864894"/>
                  <a:pt x="6556373" y="5771147"/>
                </a:cubicBezTo>
                <a:lnTo>
                  <a:pt x="0" y="576865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788" y="533402"/>
            <a:ext cx="3429894" cy="274319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6787" y="3429002"/>
            <a:ext cx="3429893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303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17" b="32010"/>
          <a:stretch/>
        </p:blipFill>
        <p:spPr>
          <a:xfrm>
            <a:off x="-399" y="1"/>
            <a:ext cx="9144399" cy="4295774"/>
          </a:xfrm>
          <a:prstGeom prst="rect">
            <a:avLst/>
          </a:prstGeom>
        </p:spPr>
      </p:pic>
      <p:sp useBgFill="1">
        <p:nvSpPr>
          <p:cNvPr id="7" name="Rectangle 6"/>
          <p:cNvSpPr/>
          <p:nvPr/>
        </p:nvSpPr>
        <p:spPr bwMode="white">
          <a:xfrm>
            <a:off x="0" y="3074522"/>
            <a:ext cx="9151416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 rot="21388434">
            <a:off x="9177" y="2969834"/>
            <a:ext cx="9127430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rgbClr val="DBCBB3"/>
              </a:gs>
              <a:gs pos="37000">
                <a:srgbClr val="DBCBB3"/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Freeform 10"/>
          <p:cNvSpPr/>
          <p:nvPr/>
        </p:nvSpPr>
        <p:spPr>
          <a:xfrm rot="21388434">
            <a:off x="22254" y="2764069"/>
            <a:ext cx="9154392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2" name="Freeform 11"/>
          <p:cNvSpPr/>
          <p:nvPr/>
        </p:nvSpPr>
        <p:spPr>
          <a:xfrm rot="21388434">
            <a:off x="-3438" y="3108508"/>
            <a:ext cx="9161365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360" y="3937322"/>
            <a:ext cx="7200900" cy="162527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361" y="5641975"/>
            <a:ext cx="6279525" cy="9141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1953" y="5372310"/>
            <a:ext cx="1707122" cy="14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0" y="1928554"/>
            <a:ext cx="7200900" cy="226244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360" y="4267201"/>
            <a:ext cx="7200900" cy="934527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360" y="1828800"/>
            <a:ext cx="3486149" cy="3962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075" y="1828800"/>
            <a:ext cx="348615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94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360" y="1777042"/>
            <a:ext cx="3483864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360" y="2743200"/>
            <a:ext cx="3483864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7397" y="1777042"/>
            <a:ext cx="3483864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7397" y="2743200"/>
            <a:ext cx="3483864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708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533401"/>
            <a:ext cx="3429001" cy="2743199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910" y="533401"/>
            <a:ext cx="4457702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010" y="3429001"/>
            <a:ext cx="3429000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5733288"/>
            <a:ext cx="9144000" cy="1124712"/>
            <a:chOff x="0" y="5733288"/>
            <a:chExt cx="12192000" cy="1124712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5733288"/>
              <a:ext cx="6803136" cy="112471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88864" y="5733288"/>
              <a:ext cx="6803136" cy="112471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73567" y="5733288"/>
              <a:ext cx="2919984" cy="112471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9090" y="5733288"/>
              <a:ext cx="1557528" cy="1124712"/>
            </a:xfrm>
            <a:prstGeom prst="rect">
              <a:avLst/>
            </a:prstGeom>
          </p:spPr>
        </p:pic>
      </p:grpSp>
      <p:grpSp>
        <p:nvGrpSpPr>
          <p:cNvPr id="8" name="Group 16"/>
          <p:cNvGrpSpPr/>
          <p:nvPr/>
        </p:nvGrpSpPr>
        <p:grpSpPr>
          <a:xfrm>
            <a:off x="-3438" y="134770"/>
            <a:ext cx="9180084" cy="1559261"/>
            <a:chOff x="-4584" y="3182769"/>
            <a:chExt cx="12240112" cy="1559261"/>
          </a:xfrm>
        </p:grpSpPr>
        <p:sp>
          <p:nvSpPr>
            <p:cNvPr id="9" name="Freeform 8"/>
            <p:cNvSpPr/>
            <p:nvPr/>
          </p:nvSpPr>
          <p:spPr>
            <a:xfrm rot="21388434">
              <a:off x="12235" y="3401235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rgbClr val="EAE0D2"/>
                </a:gs>
                <a:gs pos="37000">
                  <a:srgbClr val="F7F4EF"/>
                </a:gs>
                <a:gs pos="100000">
                  <a:srgbClr val="F7F4EF"/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21388434">
              <a:off x="29672" y="3182769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rgbClr val="CBB491"/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21388434">
              <a:off x="-4584" y="3514703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rgbClr val="E8DDCE"/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360" y="1828801"/>
            <a:ext cx="7200899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90095" y="6400800"/>
            <a:ext cx="116149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527B07C-DB71-4549-8205-61870328ED48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6007" y="6400800"/>
            <a:ext cx="2910263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2269" y="6400800"/>
            <a:ext cx="8001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2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1.xml"/><Relationship Id="rId7" Type="http://schemas.openxmlformats.org/officeDocument/2006/relationships/image" Target="../media/image2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2.xml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5.xml"/><Relationship Id="rId7" Type="http://schemas.openxmlformats.org/officeDocument/2006/relationships/image" Target="../media/image27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6.xml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3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42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46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text-processing.com/demo/stem/" TargetMode="External"/><Relationship Id="rId2" Type="http://schemas.openxmlformats.org/officeDocument/2006/relationships/hyperlink" Target="http://text-processing.com/demo/tokenize/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360" y="3937322"/>
            <a:ext cx="7619004" cy="1625279"/>
          </a:xfrm>
        </p:spPr>
        <p:txBody>
          <a:bodyPr/>
          <a:lstStyle/>
          <a:p>
            <a:r>
              <a:rPr lang="en-US" smtClean="0"/>
              <a:t>Ch. 5.1-5.5: Indexing (1)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Information Retrieval in Practice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81400" y="6096000"/>
            <a:ext cx="19319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smtClean="0"/>
              <a:t>All slides ©Addison Wesley, 2008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roft\Desktop\ch5-postings-lists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3318" y="0"/>
            <a:ext cx="6580681" cy="6205928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152400" y="1600200"/>
            <a:ext cx="3048000" cy="320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Inverted Index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with positions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 supports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proximity matches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 Matches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Matching phrases or words within a window</a:t>
            </a:r>
          </a:p>
          <a:p>
            <a:pPr lvl="1"/>
            <a:r>
              <a:rPr lang="en-US" dirty="0" smtClean="0"/>
              <a:t>e.g., "</a:t>
            </a:r>
            <a:r>
              <a:rPr lang="en-US" dirty="0" smtClean="0">
                <a:latin typeface="Consolas" pitchFamily="49" charset="0"/>
              </a:rPr>
              <a:t>tropical fish</a:t>
            </a:r>
            <a:r>
              <a:rPr lang="en-US" dirty="0" smtClean="0"/>
              <a:t>", or “find tropical within 5 words of fish”</a:t>
            </a:r>
          </a:p>
          <a:p>
            <a:r>
              <a:rPr lang="en-US" dirty="0" smtClean="0"/>
              <a:t>Word positions in inverted lists make these types of query features efficient</a:t>
            </a:r>
          </a:p>
          <a:p>
            <a:pPr lvl="1"/>
            <a:r>
              <a:rPr lang="en-US" dirty="0" smtClean="0"/>
              <a:t>e.g.,</a:t>
            </a:r>
          </a:p>
        </p:txBody>
      </p:sp>
      <p:pic>
        <p:nvPicPr>
          <p:cNvPr id="1027" name="Picture 3" descr="C:\Users\croft\Desktop\ch5-positions-align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429" y="4685675"/>
            <a:ext cx="8139953" cy="609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 and Extents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Document structure is useful in search</a:t>
            </a:r>
          </a:p>
          <a:p>
            <a:pPr lvl="1"/>
            <a:r>
              <a:rPr lang="en-US" i="1" dirty="0" smtClean="0"/>
              <a:t>field</a:t>
            </a:r>
            <a:r>
              <a:rPr lang="en-US" dirty="0" smtClean="0"/>
              <a:t> restrictions</a:t>
            </a:r>
          </a:p>
          <a:p>
            <a:pPr lvl="2"/>
            <a:r>
              <a:rPr lang="en-US" dirty="0" smtClean="0"/>
              <a:t>e.g., date, from:, etc.</a:t>
            </a:r>
          </a:p>
          <a:p>
            <a:pPr lvl="1"/>
            <a:r>
              <a:rPr lang="en-US" dirty="0" smtClean="0"/>
              <a:t>some fields more important</a:t>
            </a:r>
          </a:p>
          <a:p>
            <a:pPr lvl="2"/>
            <a:r>
              <a:rPr lang="en-US" dirty="0" smtClean="0"/>
              <a:t>e.g., title</a:t>
            </a:r>
          </a:p>
          <a:p>
            <a:r>
              <a:rPr lang="en-US" dirty="0" smtClean="0"/>
              <a:t>Options:</a:t>
            </a:r>
          </a:p>
          <a:p>
            <a:pPr lvl="1"/>
            <a:r>
              <a:rPr lang="en-US" dirty="0" smtClean="0"/>
              <a:t>separate inverted lists for each field type</a:t>
            </a:r>
          </a:p>
          <a:p>
            <a:pPr lvl="1"/>
            <a:r>
              <a:rPr lang="en-US" dirty="0" smtClean="0"/>
              <a:t>add information about fields to postings</a:t>
            </a:r>
          </a:p>
          <a:p>
            <a:pPr lvl="1"/>
            <a:r>
              <a:rPr lang="en-US" dirty="0" smtClean="0"/>
              <a:t>use </a:t>
            </a:r>
            <a:r>
              <a:rPr lang="en-US" i="1" dirty="0" smtClean="0"/>
              <a:t>extent lists</a:t>
            </a:r>
            <a:endParaRPr lang="en-US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Extent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361" y="1828801"/>
            <a:ext cx="7619004" cy="3962400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i="1" dirty="0" smtClean="0"/>
              <a:t>extent </a:t>
            </a:r>
            <a:r>
              <a:rPr lang="en-US" dirty="0" smtClean="0"/>
              <a:t>is a contiguous region of a document</a:t>
            </a:r>
          </a:p>
          <a:p>
            <a:pPr lvl="1"/>
            <a:r>
              <a:rPr lang="en-US" dirty="0" smtClean="0"/>
              <a:t>represent extents using word positions</a:t>
            </a:r>
          </a:p>
          <a:p>
            <a:pPr lvl="1"/>
            <a:r>
              <a:rPr lang="en-US" dirty="0" smtClean="0"/>
              <a:t>inverted list records all extents for a given field type</a:t>
            </a:r>
          </a:p>
          <a:p>
            <a:pPr lvl="1"/>
            <a:r>
              <a:rPr lang="en-US" dirty="0" smtClean="0"/>
              <a:t>e.g.,</a:t>
            </a:r>
            <a:endParaRPr lang="en-US" dirty="0"/>
          </a:p>
        </p:txBody>
      </p:sp>
      <p:pic>
        <p:nvPicPr>
          <p:cNvPr id="4" name="Picture 2" descr="C:\Users\croft\Desktop\ch5-extents-lists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840" y="3621374"/>
            <a:ext cx="8656918" cy="609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3440" y="4611974"/>
            <a:ext cx="110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extent list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435340" y="4345274"/>
            <a:ext cx="457200" cy="228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Precomputed</a:t>
            </a:r>
            <a:r>
              <a:rPr lang="en-US" dirty="0" smtClean="0"/>
              <a:t> scores in inverted list</a:t>
            </a:r>
          </a:p>
          <a:p>
            <a:pPr lvl="1"/>
            <a:r>
              <a:rPr lang="en-US" dirty="0" smtClean="0"/>
              <a:t>e.g., list for “fish” [(1:3.6), (3:2.2)], where 3.6 is total feature value for document 1</a:t>
            </a:r>
          </a:p>
          <a:p>
            <a:pPr lvl="1"/>
            <a:r>
              <a:rPr lang="en-US" dirty="0" smtClean="0"/>
              <a:t>improves speed but reduces flexibility</a:t>
            </a:r>
          </a:p>
          <a:p>
            <a:r>
              <a:rPr lang="en-US" dirty="0" smtClean="0"/>
              <a:t>Score-ordered lists</a:t>
            </a:r>
          </a:p>
          <a:p>
            <a:pPr lvl="1"/>
            <a:r>
              <a:rPr lang="en-US" dirty="0" smtClean="0"/>
              <a:t>query processing engine can focus only on the top part of each inverted list, where the highest-scoring documents are recorded</a:t>
            </a:r>
          </a:p>
          <a:p>
            <a:pPr lvl="1"/>
            <a:r>
              <a:rPr lang="en-US" dirty="0" smtClean="0"/>
              <a:t>very efficient for single-word queries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Inverted lists are very large</a:t>
            </a:r>
          </a:p>
          <a:p>
            <a:pPr lvl="1"/>
            <a:r>
              <a:rPr lang="en-US" dirty="0" smtClean="0"/>
              <a:t>e.g., 25-50% of collection for TREC collections using Indri search engine</a:t>
            </a:r>
          </a:p>
          <a:p>
            <a:pPr lvl="1"/>
            <a:r>
              <a:rPr lang="en-US" dirty="0" smtClean="0"/>
              <a:t>Much higher if n-grams are indexed</a:t>
            </a:r>
          </a:p>
          <a:p>
            <a:r>
              <a:rPr lang="en-US" dirty="0" smtClean="0"/>
              <a:t>Compression of indexes saves disk and/or memory space</a:t>
            </a:r>
          </a:p>
          <a:p>
            <a:pPr lvl="1"/>
            <a:r>
              <a:rPr lang="en-US" dirty="0" smtClean="0"/>
              <a:t>Typically have to decompress lists to use them</a:t>
            </a:r>
          </a:p>
          <a:p>
            <a:pPr lvl="1"/>
            <a:r>
              <a:rPr lang="en-US" dirty="0" smtClean="0"/>
              <a:t>Best compression techniques have good </a:t>
            </a:r>
            <a:r>
              <a:rPr lang="en-US" i="1" dirty="0" smtClean="0"/>
              <a:t>compression ratios</a:t>
            </a:r>
            <a:r>
              <a:rPr lang="en-US" dirty="0" smtClean="0"/>
              <a:t> and are easy to decompress</a:t>
            </a:r>
          </a:p>
          <a:p>
            <a:r>
              <a:rPr lang="en-US" i="1" dirty="0" smtClean="0"/>
              <a:t>Lossless </a:t>
            </a:r>
            <a:r>
              <a:rPr lang="en-US" dirty="0" smtClean="0"/>
              <a:t>compression – no information lost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02817"/>
          </a:xfrm>
        </p:spPr>
        <p:txBody>
          <a:bodyPr>
            <a:normAutofit/>
          </a:bodyPr>
          <a:lstStyle/>
          <a:p>
            <a:r>
              <a:rPr lang="en-US" i="1" dirty="0" smtClean="0"/>
              <a:t>Basic idea</a:t>
            </a:r>
            <a:r>
              <a:rPr lang="en-US" dirty="0" smtClean="0"/>
              <a:t>: Common data elements use short codes while uncommon data elements use longer codes</a:t>
            </a:r>
          </a:p>
          <a:p>
            <a:pPr lvl="1"/>
            <a:r>
              <a:rPr lang="en-US" dirty="0" smtClean="0"/>
              <a:t>Example: coding numbers</a:t>
            </a:r>
          </a:p>
          <a:p>
            <a:pPr lvl="1"/>
            <a:endParaRPr lang="en-US" sz="1300" dirty="0" smtClean="0"/>
          </a:p>
          <a:p>
            <a:pPr lvl="2"/>
            <a:r>
              <a:rPr lang="en-US" dirty="0" smtClean="0"/>
              <a:t>number sequence: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possible encoding: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encode 0 using a single 0: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only 10 bits, but...</a:t>
            </a:r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634286" y="3063180"/>
            <a:ext cx="2196899" cy="319007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687764" y="3875550"/>
            <a:ext cx="3212249" cy="250555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367641" y="4672422"/>
            <a:ext cx="2512006" cy="25184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Ambiguous</a:t>
            </a:r>
            <a:r>
              <a:rPr lang="en-US" dirty="0" smtClean="0"/>
              <a:t> encoding – not clear how to decode</a:t>
            </a:r>
          </a:p>
          <a:p>
            <a:pPr lvl="2"/>
            <a:r>
              <a:rPr lang="en-US" dirty="0" smtClean="0"/>
              <a:t>another decoding: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which represents: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use unambiguous code: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which gives: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389245" y="2664901"/>
            <a:ext cx="2499132" cy="250556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346784" y="3460440"/>
            <a:ext cx="2188008" cy="317716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930751" y="3617964"/>
            <a:ext cx="1654454" cy="1216617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698223" y="4842203"/>
            <a:ext cx="3097082" cy="25572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2078"/>
          </a:xfrm>
        </p:spPr>
        <p:txBody>
          <a:bodyPr>
            <a:normAutofit/>
          </a:bodyPr>
          <a:lstStyle/>
          <a:p>
            <a:r>
              <a:rPr lang="en-US" dirty="0" smtClean="0"/>
              <a:t>Word count data is good candidate for compression</a:t>
            </a:r>
          </a:p>
          <a:p>
            <a:pPr lvl="1"/>
            <a:r>
              <a:rPr lang="en-US" dirty="0" smtClean="0"/>
              <a:t>many small numbers and few larger numbers</a:t>
            </a:r>
          </a:p>
          <a:p>
            <a:pPr lvl="1"/>
            <a:r>
              <a:rPr lang="en-US" dirty="0" smtClean="0"/>
              <a:t>encode small numbers with small codes</a:t>
            </a:r>
          </a:p>
          <a:p>
            <a:r>
              <a:rPr lang="en-US" dirty="0" smtClean="0"/>
              <a:t>Document numbers are less predictable</a:t>
            </a:r>
          </a:p>
          <a:p>
            <a:pPr lvl="1"/>
            <a:r>
              <a:rPr lang="en-US" dirty="0" smtClean="0"/>
              <a:t>but differences between numbers in an ordered list are smaller and more predictable</a:t>
            </a:r>
          </a:p>
          <a:p>
            <a:r>
              <a:rPr lang="en-US" i="1" dirty="0" smtClean="0"/>
              <a:t>Delta encoding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encoding differences between document numbers (</a:t>
            </a:r>
            <a:r>
              <a:rPr lang="en-US" i="1" dirty="0" smtClean="0"/>
              <a:t>d-gaps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Inverted list (without counts)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Differences between adjacent numbers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Differences for a high-frequency word  are easier to compress, e.g.,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Differences for a low-frequency word are large, e.g.,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207032" y="2334027"/>
            <a:ext cx="3671344" cy="296620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241200" y="3101066"/>
            <a:ext cx="2928680" cy="312118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258226" y="4273094"/>
            <a:ext cx="3177256" cy="312118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241030" y="5127405"/>
            <a:ext cx="3312804" cy="2885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i="1" dirty="0" smtClean="0"/>
              <a:t>Indexes</a:t>
            </a:r>
            <a:r>
              <a:rPr lang="en-US" dirty="0" smtClean="0"/>
              <a:t> are data structures designed to make search faster</a:t>
            </a:r>
          </a:p>
          <a:p>
            <a:r>
              <a:rPr lang="en-US" dirty="0" smtClean="0"/>
              <a:t>Text search has unique requirements, which leads to unique data structures</a:t>
            </a:r>
          </a:p>
          <a:p>
            <a:r>
              <a:rPr lang="en-US" dirty="0" smtClean="0"/>
              <a:t>Most common data structure is </a:t>
            </a:r>
            <a:r>
              <a:rPr lang="en-US" i="1" dirty="0" smtClean="0"/>
              <a:t>inverted index</a:t>
            </a:r>
          </a:p>
          <a:p>
            <a:pPr lvl="1"/>
            <a:r>
              <a:rPr lang="en-US" dirty="0" smtClean="0"/>
              <a:t>general name for a class of structures</a:t>
            </a:r>
          </a:p>
          <a:p>
            <a:pPr lvl="1"/>
            <a:r>
              <a:rPr lang="en-US" dirty="0" smtClean="0"/>
              <a:t>“inverted” because documents are associated with words, rather than words with documents</a:t>
            </a:r>
          </a:p>
          <a:p>
            <a:pPr lvl="2"/>
            <a:r>
              <a:rPr lang="en-US" dirty="0" smtClean="0"/>
              <a:t>similar to a </a:t>
            </a:r>
            <a:r>
              <a:rPr lang="en-US" i="1" dirty="0" smtClean="0"/>
              <a:t>concordance</a:t>
            </a:r>
            <a:endParaRPr lang="en-US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Bit-Aligned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7" y="1507067"/>
            <a:ext cx="8229600" cy="4525963"/>
          </a:xfrm>
        </p:spPr>
        <p:txBody>
          <a:bodyPr/>
          <a:lstStyle/>
          <a:p>
            <a:r>
              <a:rPr lang="en-US" dirty="0" smtClean="0"/>
              <a:t>Breaks between encoded numbers can occur after any bit position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Unary</a:t>
            </a:r>
            <a:r>
              <a:rPr lang="en-US" dirty="0" smtClean="0"/>
              <a:t> code</a:t>
            </a:r>
          </a:p>
          <a:p>
            <a:pPr lvl="1"/>
            <a:r>
              <a:rPr lang="en-US" dirty="0" smtClean="0"/>
              <a:t>Encode </a:t>
            </a:r>
            <a:r>
              <a:rPr lang="en-US" i="1" dirty="0" smtClean="0"/>
              <a:t>k</a:t>
            </a:r>
            <a:r>
              <a:rPr lang="en-US" dirty="0" smtClean="0"/>
              <a:t> by </a:t>
            </a:r>
            <a:r>
              <a:rPr lang="en-US" i="1" smtClean="0"/>
              <a:t>k</a:t>
            </a:r>
            <a:r>
              <a:rPr lang="en-US" smtClean="0"/>
              <a:t> 1’s </a:t>
            </a:r>
            <a:r>
              <a:rPr lang="en-US" dirty="0" smtClean="0"/>
              <a:t>followed </a:t>
            </a:r>
            <a:r>
              <a:rPr lang="en-US" smtClean="0"/>
              <a:t>by 0</a:t>
            </a:r>
            <a:endParaRPr lang="en-US" dirty="0" smtClean="0"/>
          </a:p>
          <a:p>
            <a:pPr lvl="1"/>
            <a:r>
              <a:rPr lang="en-US" dirty="0" smtClean="0"/>
              <a:t>0 at end makes code unambiguous</a:t>
            </a:r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5958312" y="3492848"/>
            <a:ext cx="2286004" cy="215951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Unary and Binary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178646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Unary</a:t>
            </a:r>
            <a:r>
              <a:rPr lang="en-US" dirty="0" smtClean="0"/>
              <a:t> is very efficient for </a:t>
            </a:r>
            <a:r>
              <a:rPr lang="en-US" dirty="0" smtClean="0">
                <a:solidFill>
                  <a:srgbClr val="FF0000"/>
                </a:solidFill>
              </a:rPr>
              <a:t>small numbers </a:t>
            </a:r>
            <a:r>
              <a:rPr lang="en-US" dirty="0" smtClean="0"/>
              <a:t>such as 0 and 1, but quickly becomes very expensive</a:t>
            </a:r>
          </a:p>
          <a:p>
            <a:pPr lvl="1"/>
            <a:r>
              <a:rPr lang="en-US" dirty="0" smtClean="0"/>
              <a:t>1023 can be represented in 10 binary bits, but requires 1024 bits in unary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Binary</a:t>
            </a:r>
            <a:r>
              <a:rPr lang="en-US" dirty="0" smtClean="0"/>
              <a:t> is more efficient for </a:t>
            </a:r>
            <a:r>
              <a:rPr lang="en-US" dirty="0" smtClean="0">
                <a:solidFill>
                  <a:srgbClr val="FF0000"/>
                </a:solidFill>
              </a:rPr>
              <a:t>large numbers</a:t>
            </a:r>
            <a:r>
              <a:rPr lang="en-US" dirty="0" smtClean="0"/>
              <a:t>, but it may be ambiguous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Elias-</a:t>
            </a:r>
            <a:r>
              <a:rPr lang="el-GR" dirty="0" smtClean="0"/>
              <a:t>γ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34" y="1498600"/>
            <a:ext cx="8229600" cy="4525963"/>
          </a:xfrm>
        </p:spPr>
        <p:txBody>
          <a:bodyPr/>
          <a:lstStyle/>
          <a:p>
            <a:r>
              <a:rPr lang="en-US" dirty="0" smtClean="0"/>
              <a:t>To encode a number </a:t>
            </a:r>
            <a:r>
              <a:rPr lang="en-US" i="1" dirty="0" smtClean="0"/>
              <a:t>k</a:t>
            </a:r>
            <a:r>
              <a:rPr lang="en-US" dirty="0" smtClean="0"/>
              <a:t>, compute</a:t>
            </a:r>
          </a:p>
          <a:p>
            <a:endParaRPr lang="en-US" dirty="0" smtClean="0"/>
          </a:p>
          <a:p>
            <a:endParaRPr lang="en-US" dirty="0" smtClean="0"/>
          </a:p>
          <a:p>
            <a:pPr lvl="2"/>
            <a:r>
              <a:rPr lang="en-US" i="1" dirty="0" err="1" smtClean="0"/>
              <a:t>k</a:t>
            </a:r>
            <a:r>
              <a:rPr lang="en-US" i="1" baseline="-25000" dirty="0" err="1" smtClean="0"/>
              <a:t>d</a:t>
            </a:r>
            <a:r>
              <a:rPr lang="en-US" dirty="0" smtClean="0"/>
              <a:t> is number of binary digits, encoded in unary</a:t>
            </a:r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379095" y="1993692"/>
            <a:ext cx="3020344" cy="1139252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0622" y="3608765"/>
            <a:ext cx="6558919" cy="3061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27030" y="2248524"/>
            <a:ext cx="4322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The unary part of the code tells us:</a:t>
            </a:r>
          </a:p>
          <a:p>
            <a:r>
              <a:rPr lang="en-US" smtClean="0"/>
              <a:t>How many bits to expect  in the binary part.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Elias-</a:t>
            </a:r>
            <a:r>
              <a:rPr lang="el-GR" dirty="0" smtClean="0"/>
              <a:t>δ </a:t>
            </a:r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Elias-</a:t>
            </a:r>
            <a:r>
              <a:rPr lang="el-GR" u="sng" dirty="0" smtClean="0"/>
              <a:t>γ</a:t>
            </a:r>
            <a:r>
              <a:rPr lang="en-US" dirty="0" smtClean="0"/>
              <a:t> code uses no more bits than unary, many fewer for </a:t>
            </a:r>
            <a:r>
              <a:rPr lang="en-US" i="1" dirty="0" smtClean="0"/>
              <a:t>k &gt; 2</a:t>
            </a:r>
          </a:p>
          <a:p>
            <a:pPr lvl="1"/>
            <a:r>
              <a:rPr lang="en-US" dirty="0" smtClean="0"/>
              <a:t>1023 takes 19 bits instead of 1024 bits using unary</a:t>
            </a:r>
          </a:p>
          <a:p>
            <a:r>
              <a:rPr lang="en-US" dirty="0" smtClean="0"/>
              <a:t>In general, takes </a:t>
            </a:r>
            <a:r>
              <a:rPr lang="en-US" dirty="0" smtClean="0">
                <a:solidFill>
                  <a:srgbClr val="FF0000"/>
                </a:solidFill>
              </a:rPr>
              <a:t>2⌊log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k⌋+1 </a:t>
            </a:r>
            <a:r>
              <a:rPr lang="en-US" dirty="0" smtClean="0"/>
              <a:t>bits</a:t>
            </a:r>
          </a:p>
          <a:p>
            <a:r>
              <a:rPr lang="en-US" dirty="0" smtClean="0"/>
              <a:t>To improve coding of large numbers, use </a:t>
            </a:r>
            <a:r>
              <a:rPr lang="en-US" u="sng" dirty="0" smtClean="0"/>
              <a:t>Elias-</a:t>
            </a:r>
            <a:r>
              <a:rPr lang="el-GR" u="sng" dirty="0" smtClean="0"/>
              <a:t>δ</a:t>
            </a:r>
            <a:r>
              <a:rPr lang="el-GR" dirty="0" smtClean="0"/>
              <a:t> </a:t>
            </a:r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Instead of encoding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in unary, we encode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+ 1 </a:t>
            </a:r>
            <a:r>
              <a:rPr lang="en-US" dirty="0" smtClean="0"/>
              <a:t>using Elias-γ</a:t>
            </a:r>
          </a:p>
          <a:p>
            <a:pPr lvl="1"/>
            <a:r>
              <a:rPr lang="en-US" dirty="0" smtClean="0"/>
              <a:t>Takes approximately </a:t>
            </a:r>
            <a:r>
              <a:rPr lang="en-US" dirty="0" smtClean="0">
                <a:solidFill>
                  <a:srgbClr val="FF0000"/>
                </a:solidFill>
              </a:rPr>
              <a:t>2 log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log</a:t>
            </a:r>
            <a:r>
              <a:rPr lang="en-US" baseline="-25000" dirty="0" err="1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k + log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k</a:t>
            </a:r>
            <a:r>
              <a:rPr lang="en-US" dirty="0" smtClean="0"/>
              <a:t> bits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Elias-</a:t>
            </a:r>
            <a:r>
              <a:rPr lang="el-GR" dirty="0" smtClean="0"/>
              <a:t>δ </a:t>
            </a:r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456267"/>
            <a:ext cx="8229600" cy="4525963"/>
          </a:xfrm>
        </p:spPr>
        <p:txBody>
          <a:bodyPr/>
          <a:lstStyle/>
          <a:p>
            <a:r>
              <a:rPr lang="en-US" dirty="0" smtClean="0"/>
              <a:t>Split </a:t>
            </a:r>
            <a:r>
              <a:rPr lang="en-US" i="1" dirty="0" err="1" smtClean="0">
                <a:solidFill>
                  <a:srgbClr val="FF0000"/>
                </a:solidFill>
              </a:rPr>
              <a:t>k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 into: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encode </a:t>
            </a:r>
            <a:r>
              <a:rPr lang="en-US" i="1" dirty="0" err="1" smtClean="0">
                <a:solidFill>
                  <a:srgbClr val="FF0000"/>
                </a:solidFill>
              </a:rPr>
              <a:t>k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dd</a:t>
            </a:r>
            <a:r>
              <a:rPr lang="en-US" i="1" dirty="0" smtClean="0"/>
              <a:t> </a:t>
            </a:r>
            <a:r>
              <a:rPr lang="en-US" dirty="0" smtClean="0"/>
              <a:t>in unary, </a:t>
            </a:r>
            <a:r>
              <a:rPr lang="en-US" i="1" dirty="0" err="1" smtClean="0">
                <a:solidFill>
                  <a:srgbClr val="FF0000"/>
                </a:solidFill>
              </a:rPr>
              <a:t>k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dr</a:t>
            </a:r>
            <a:r>
              <a:rPr lang="en-US" i="1" dirty="0" smtClean="0"/>
              <a:t> </a:t>
            </a:r>
            <a:r>
              <a:rPr lang="en-US" dirty="0" smtClean="0"/>
              <a:t>in binary, and </a:t>
            </a:r>
            <a:r>
              <a:rPr lang="en-US" i="1" dirty="0" err="1" smtClean="0">
                <a:solidFill>
                  <a:srgbClr val="FF0000"/>
                </a:solidFill>
              </a:rPr>
              <a:t>k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r</a:t>
            </a:r>
            <a:r>
              <a:rPr lang="en-US" i="1" dirty="0" smtClean="0"/>
              <a:t> </a:t>
            </a:r>
            <a:r>
              <a:rPr lang="en-US" dirty="0" smtClean="0"/>
              <a:t>in binary</a:t>
            </a:r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422519" y="1858781"/>
            <a:ext cx="4607867" cy="1229194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695277" y="3711634"/>
            <a:ext cx="6654244" cy="29140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47536" y="2698230"/>
            <a:ext cx="839453" cy="374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i="1" baseline="-25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baseline="-25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691856" y="243219"/>
            <a:ext cx="3020344" cy="11392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53110" y="280987"/>
            <a:ext cx="1738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Elias-</a:t>
            </a:r>
            <a:r>
              <a:rPr lang="el-GR" sz="2400">
                <a:solidFill>
                  <a:srgbClr val="0070C0"/>
                </a:solidFill>
              </a:rPr>
              <a:t>γ</a:t>
            </a:r>
            <a:r>
              <a:rPr lang="en-US" sz="2400">
                <a:solidFill>
                  <a:srgbClr val="0070C0"/>
                </a:solidFill>
              </a:rPr>
              <a:t> Code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Byte-Aligned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Variable-length bit encodings can be a problem on processors that process bytes</a:t>
            </a:r>
          </a:p>
          <a:p>
            <a:r>
              <a:rPr lang="en-US" i="1" dirty="0" smtClean="0"/>
              <a:t>v-byte</a:t>
            </a:r>
            <a:r>
              <a:rPr lang="en-US" dirty="0" smtClean="0"/>
              <a:t> is a popular byte-aligned code</a:t>
            </a:r>
          </a:p>
          <a:p>
            <a:pPr lvl="1"/>
            <a:r>
              <a:rPr lang="en-US" dirty="0" smtClean="0"/>
              <a:t>Similar to Unicode UTF-8</a:t>
            </a:r>
          </a:p>
          <a:p>
            <a:r>
              <a:rPr lang="en-US" dirty="0" smtClean="0"/>
              <a:t>Shortest v-byte code is 1 byte</a:t>
            </a:r>
          </a:p>
          <a:p>
            <a:r>
              <a:rPr lang="en-US" dirty="0" smtClean="0"/>
              <a:t>Numbers are 1 to 4 bytes, with high bit 1 in the last byte, 0 otherwise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V-Byte Encoding</a:t>
            </a:r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438400" y="1591733"/>
            <a:ext cx="3988315" cy="1549912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027096" y="3388331"/>
            <a:ext cx="6451612" cy="215968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V-Byte Encoder </a:t>
            </a:r>
            <a:endParaRPr lang="en-US" dirty="0"/>
          </a:p>
        </p:txBody>
      </p: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948266" y="2226733"/>
            <a:ext cx="7366014" cy="274266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V-Byte Decoder</a:t>
            </a:r>
            <a:endParaRPr lang="en-US" dirty="0"/>
          </a:p>
        </p:txBody>
      </p: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117601" y="1625600"/>
            <a:ext cx="7162813" cy="446990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Indexes and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26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Indexes are designed to support </a:t>
            </a:r>
            <a:r>
              <a:rPr lang="en-US" i="1" dirty="0" smtClean="0"/>
              <a:t>search</a:t>
            </a:r>
          </a:p>
          <a:p>
            <a:pPr lvl="1"/>
            <a:r>
              <a:rPr lang="en-US" dirty="0" smtClean="0"/>
              <a:t>faster response time, supports updates</a:t>
            </a:r>
          </a:p>
          <a:p>
            <a:r>
              <a:rPr lang="en-US" dirty="0" smtClean="0"/>
              <a:t>Text search engines use a particular form of search: </a:t>
            </a:r>
            <a:r>
              <a:rPr lang="en-US" i="1" dirty="0" smtClean="0"/>
              <a:t>ranking</a:t>
            </a:r>
          </a:p>
          <a:p>
            <a:pPr lvl="1"/>
            <a:r>
              <a:rPr lang="en-US" dirty="0" smtClean="0"/>
              <a:t>documents are retrieved in sorted order according to a score computing using the document representation, the query, and a </a:t>
            </a:r>
            <a:r>
              <a:rPr lang="en-US" i="1" dirty="0" smtClean="0"/>
              <a:t>ranking algorithm</a:t>
            </a:r>
          </a:p>
          <a:p>
            <a:r>
              <a:rPr lang="en-US" dirty="0" smtClean="0"/>
              <a:t>What is a reasonable abstract model for ranking?</a:t>
            </a:r>
          </a:p>
          <a:p>
            <a:pPr lvl="1"/>
            <a:r>
              <a:rPr lang="en-US" dirty="0" smtClean="0"/>
              <a:t>enables discussion of indexes without details of retrieval model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invert list with positions:</a:t>
            </a:r>
          </a:p>
          <a:p>
            <a:endParaRPr lang="en-US" dirty="0" smtClean="0"/>
          </a:p>
          <a:p>
            <a:r>
              <a:rPr lang="en-US" dirty="0" smtClean="0"/>
              <a:t>Delta encode document numbers and positions:</a:t>
            </a:r>
          </a:p>
          <a:p>
            <a:endParaRPr lang="en-US" dirty="0" smtClean="0"/>
          </a:p>
          <a:p>
            <a:r>
              <a:rPr lang="en-US" dirty="0" smtClean="0"/>
              <a:t>Compress using v-byte:</a:t>
            </a:r>
          </a:p>
          <a:p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808982" y="2480752"/>
            <a:ext cx="4595598" cy="327617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832019" y="4038332"/>
            <a:ext cx="4704296" cy="335366"/>
          </a:xfrm>
          <a:prstGeom prst="rect">
            <a:avLst/>
          </a:prstGeom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618926" y="5236272"/>
            <a:ext cx="6180602" cy="2191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Skipping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Search involves comparison of inverted lists of different lengths</a:t>
            </a:r>
          </a:p>
          <a:p>
            <a:pPr lvl="1"/>
            <a:r>
              <a:rPr lang="en-US" dirty="0" smtClean="0"/>
              <a:t>Can be very inefficient</a:t>
            </a:r>
          </a:p>
          <a:p>
            <a:pPr lvl="1"/>
            <a:r>
              <a:rPr lang="en-US" dirty="0" smtClean="0"/>
              <a:t>“Skipping” ahead to check document numbers is much better</a:t>
            </a:r>
          </a:p>
          <a:p>
            <a:pPr lvl="1"/>
            <a:r>
              <a:rPr lang="en-US" dirty="0" smtClean="0"/>
              <a:t>Compression makes this difficult</a:t>
            </a:r>
          </a:p>
          <a:p>
            <a:pPr lvl="2"/>
            <a:r>
              <a:rPr lang="en-US" dirty="0" smtClean="0"/>
              <a:t>Variable size, only d-gaps stored</a:t>
            </a:r>
          </a:p>
          <a:p>
            <a:r>
              <a:rPr lang="en-US" dirty="0" smtClean="0"/>
              <a:t>Skip pointers are additional data structure to support skipping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Skip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skip pointer (</a:t>
            </a:r>
            <a:r>
              <a:rPr lang="en-US" i="1" dirty="0" smtClean="0"/>
              <a:t>d, p) </a:t>
            </a:r>
            <a:r>
              <a:rPr lang="en-US" dirty="0" smtClean="0"/>
              <a:t>contains a document number </a:t>
            </a:r>
            <a:r>
              <a:rPr lang="en-US" i="1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 and a byte (or bit) position </a:t>
            </a:r>
            <a:r>
              <a:rPr lang="en-US" i="1" dirty="0" smtClean="0">
                <a:solidFill>
                  <a:srgbClr val="FF0000"/>
                </a:solidFill>
              </a:rPr>
              <a:t>p</a:t>
            </a:r>
          </a:p>
          <a:p>
            <a:pPr lvl="1"/>
            <a:r>
              <a:rPr lang="en-US" dirty="0" smtClean="0"/>
              <a:t>Means there is an inverted list posting that starts at position </a:t>
            </a:r>
            <a:r>
              <a:rPr lang="en-US" i="1" dirty="0" smtClean="0"/>
              <a:t>p</a:t>
            </a:r>
            <a:r>
              <a:rPr lang="en-US" dirty="0" smtClean="0"/>
              <a:t>, and the posting before it was for document </a:t>
            </a:r>
            <a:r>
              <a:rPr lang="en-US" i="1" dirty="0" smtClean="0"/>
              <a:t>d</a:t>
            </a:r>
          </a:p>
        </p:txBody>
      </p:sp>
      <p:pic>
        <p:nvPicPr>
          <p:cNvPr id="13" name="Picture 2" descr="C:\Users\croft\Desktop\ch5-skipping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028" y="3930754"/>
            <a:ext cx="7396754" cy="97948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090951" y="5383135"/>
            <a:ext cx="139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skip pointers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1564250" y="5144265"/>
            <a:ext cx="355600" cy="6217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76361" y="5149954"/>
            <a:ext cx="129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Inverted list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Skip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Inverted list</a:t>
            </a:r>
          </a:p>
          <a:p>
            <a:pPr lvl="1">
              <a:buNone/>
            </a:pPr>
            <a:endParaRPr lang="en-US" sz="4000" dirty="0" smtClean="0"/>
          </a:p>
          <a:p>
            <a:pPr lvl="1"/>
            <a:r>
              <a:rPr lang="en-US" dirty="0" smtClean="0"/>
              <a:t>D-gaps</a:t>
            </a:r>
          </a:p>
          <a:p>
            <a:pPr lvl="1"/>
            <a:endParaRPr lang="en-US" sz="4000" dirty="0" smtClean="0"/>
          </a:p>
          <a:p>
            <a:pPr lvl="1"/>
            <a:r>
              <a:rPr lang="en-US" smtClean="0"/>
              <a:t>Skip pointers (3 skips)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60525" y="2861732"/>
            <a:ext cx="8446415" cy="287867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081336" y="3795425"/>
            <a:ext cx="5657048" cy="262467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097846" y="4861392"/>
            <a:ext cx="5662999" cy="30480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Auxiliary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360" y="1618941"/>
            <a:ext cx="7200899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Inverted lists usually stored together in a </a:t>
            </a:r>
            <a:r>
              <a:rPr lang="en-US" dirty="0" smtClean="0">
                <a:solidFill>
                  <a:srgbClr val="FF0000"/>
                </a:solidFill>
              </a:rPr>
              <a:t>single</a:t>
            </a:r>
            <a:r>
              <a:rPr lang="en-US" dirty="0" smtClean="0"/>
              <a:t> file for efficiency</a:t>
            </a:r>
          </a:p>
          <a:p>
            <a:pPr lvl="1"/>
            <a:r>
              <a:rPr lang="en-US" i="1" dirty="0" smtClean="0"/>
              <a:t>Inverted file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Vocabulary</a:t>
            </a:r>
            <a:r>
              <a:rPr lang="en-US" i="1" dirty="0" smtClean="0"/>
              <a:t> </a:t>
            </a:r>
            <a:r>
              <a:rPr lang="en-US" dirty="0" smtClean="0"/>
              <a:t>or</a:t>
            </a:r>
            <a:r>
              <a:rPr lang="en-US" i="1" dirty="0" smtClean="0"/>
              <a:t> lexicon</a:t>
            </a:r>
          </a:p>
          <a:p>
            <a:pPr lvl="1"/>
            <a:r>
              <a:rPr lang="en-US" dirty="0" smtClean="0"/>
              <a:t>Contains a </a:t>
            </a:r>
            <a:r>
              <a:rPr lang="en-US" dirty="0" smtClean="0">
                <a:solidFill>
                  <a:srgbClr val="FF0000"/>
                </a:solidFill>
              </a:rPr>
              <a:t>lookup</a:t>
            </a:r>
            <a:r>
              <a:rPr lang="en-US" dirty="0" smtClean="0"/>
              <a:t> table from index terms to the byte offset of the inverted list in the inverted file</a:t>
            </a:r>
          </a:p>
          <a:p>
            <a:pPr lvl="1"/>
            <a:r>
              <a:rPr lang="en-US" dirty="0" smtClean="0"/>
              <a:t>Either hash table in memory or B-tree for larger vocabularies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Term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statistics</a:t>
            </a:r>
            <a:r>
              <a:rPr lang="en-US" dirty="0" smtClean="0"/>
              <a:t> stored at start of inverted lists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Collection statistics </a:t>
            </a:r>
            <a:r>
              <a:rPr lang="en-US" dirty="0" smtClean="0"/>
              <a:t>stored in separate file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695325"/>
          </a:xfrm>
        </p:spPr>
        <p:txBody>
          <a:bodyPr/>
          <a:lstStyle/>
          <a:p>
            <a:r>
              <a:rPr lang="en-US" dirty="0" err="1" smtClean="0"/>
              <a:t>Kuis</a:t>
            </a:r>
            <a:r>
              <a:rPr lang="en-US" dirty="0" smtClean="0"/>
              <a:t> </a:t>
            </a:r>
            <a:r>
              <a:rPr lang="en-US" dirty="0" smtClean="0"/>
              <a:t>2</a:t>
            </a:r>
            <a:r>
              <a:rPr lang="id-ID" dirty="0" smtClean="0"/>
              <a:t> (nrp-nama.docx)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360" y="1143000"/>
            <a:ext cx="7200900" cy="4648201"/>
          </a:xfrm>
        </p:spPr>
        <p:txBody>
          <a:bodyPr>
            <a:normAutofit/>
          </a:bodyPr>
          <a:lstStyle/>
          <a:p>
            <a:r>
              <a:rPr lang="en-US" smtClean="0"/>
              <a:t>Apakah yang dimaksud dengan Zipf’s Law dan mengapa ini penting dalam bidang temu balik?</a:t>
            </a:r>
          </a:p>
          <a:p>
            <a:r>
              <a:rPr lang="en-US" smtClean="0"/>
              <a:t>Berikan penjelasan singkat mengenai:</a:t>
            </a:r>
          </a:p>
          <a:p>
            <a:pPr lvl="1"/>
            <a:r>
              <a:rPr lang="en-US" i="1" smtClean="0"/>
              <a:t>Tokenizing</a:t>
            </a:r>
          </a:p>
          <a:p>
            <a:pPr lvl="1"/>
            <a:r>
              <a:rPr lang="en-US" i="1" smtClean="0"/>
              <a:t>Stemming</a:t>
            </a:r>
          </a:p>
          <a:p>
            <a:pPr lvl="1"/>
            <a:r>
              <a:rPr lang="en-US" i="1" smtClean="0"/>
              <a:t>POS-tag</a:t>
            </a:r>
          </a:p>
          <a:p>
            <a:pPr lvl="1"/>
            <a:r>
              <a:rPr lang="en-US" i="1" smtClean="0"/>
              <a:t>N-gram</a:t>
            </a:r>
          </a:p>
        </p:txBody>
      </p:sp>
    </p:spTree>
    <p:extLst>
      <p:ext uri="{BB962C8B-B14F-4D97-AF65-F5344CB8AC3E}">
        <p14:creationId xmlns:p14="http://schemas.microsoft.com/office/powerpoint/2010/main" xmlns="" val="1079687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0" y="120651"/>
            <a:ext cx="7200900" cy="52959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Kuis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880" y="711200"/>
            <a:ext cx="8453120" cy="512064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i="1" dirty="0" smtClean="0"/>
              <a:t>tools</a:t>
            </a:r>
            <a:r>
              <a:rPr lang="en-US" dirty="0" smtClean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hlinkClick r:id="rId2"/>
              </a:rPr>
              <a:t>http://text-processing.com/demo/tokenize/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http://text-processing.com/demo/stem/</a:t>
            </a:r>
            <a:endParaRPr lang="en-US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i="1" dirty="0" smtClean="0">
                <a:solidFill>
                  <a:srgbClr val="0070C0"/>
                </a:solidFill>
              </a:rPr>
              <a:t>Low </a:t>
            </a:r>
            <a:r>
              <a:rPr lang="en-US" i="1" dirty="0">
                <a:solidFill>
                  <a:srgbClr val="0070C0"/>
                </a:solidFill>
              </a:rPr>
              <a:t>gas prices have meant healthy sales of trucks and S.U.V.s, but automakers are looking ahead to stricter fuel economy rules by showcasing electric and hybrid models</a:t>
            </a:r>
            <a:r>
              <a:rPr lang="en-US" i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dirty="0" err="1" smtClean="0"/>
              <a:t>Pilihlah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:</a:t>
            </a:r>
          </a:p>
          <a:p>
            <a:pPr lvl="1" fontAlgn="base"/>
            <a:r>
              <a:rPr lang="en-US" i="1" dirty="0" smtClean="0"/>
              <a:t>Tokenizing: </a:t>
            </a:r>
          </a:p>
          <a:p>
            <a:pPr lvl="2" fontAlgn="base"/>
            <a:r>
              <a:rPr lang="en-US" b="1" i="1" dirty="0" err="1" smtClean="0"/>
              <a:t>TreebankWordTokenizer</a:t>
            </a:r>
            <a:endParaRPr lang="en-US" i="1" dirty="0"/>
          </a:p>
          <a:p>
            <a:pPr lvl="2" fontAlgn="base"/>
            <a:r>
              <a:rPr lang="en-US" b="1" i="1" dirty="0" err="1"/>
              <a:t>WordPunctTokenizer</a:t>
            </a:r>
            <a:endParaRPr lang="en-US" i="1" dirty="0"/>
          </a:p>
          <a:p>
            <a:pPr lvl="2" fontAlgn="base"/>
            <a:r>
              <a:rPr lang="en-US" b="1" i="1" dirty="0" err="1"/>
              <a:t>PunctWordTokenizer</a:t>
            </a:r>
            <a:endParaRPr lang="en-US" i="1" dirty="0"/>
          </a:p>
          <a:p>
            <a:pPr lvl="2" fontAlgn="base"/>
            <a:r>
              <a:rPr lang="en-US" b="1" i="1" dirty="0" err="1" smtClean="0"/>
              <a:t>WhitespaceTokenizer</a:t>
            </a:r>
            <a:endParaRPr lang="en-US" i="1" dirty="0" smtClean="0"/>
          </a:p>
          <a:p>
            <a:pPr lvl="1"/>
            <a:r>
              <a:rPr lang="en-US" i="1" dirty="0" smtClean="0"/>
              <a:t>Stemming:</a:t>
            </a:r>
          </a:p>
          <a:p>
            <a:pPr lvl="2"/>
            <a:r>
              <a:rPr lang="en-US" b="1" i="1" dirty="0" smtClean="0"/>
              <a:t>Porter stemmer</a:t>
            </a:r>
          </a:p>
          <a:p>
            <a:pPr lvl="2"/>
            <a:r>
              <a:rPr lang="id-ID" b="1" i="1" smtClean="0"/>
              <a:t>Lancaster</a:t>
            </a:r>
            <a:r>
              <a:rPr lang="en-US" b="1" i="1" dirty="0" smtClean="0"/>
              <a:t> </a:t>
            </a:r>
            <a:r>
              <a:rPr lang="en-US" b="1" i="1" dirty="0" smtClean="0"/>
              <a:t>stemmer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891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</p:spPr>
        <p:txBody>
          <a:bodyPr/>
          <a:lstStyle/>
          <a:p>
            <a:r>
              <a:rPr lang="en-US" smtClean="0"/>
              <a:t>Tugas 1 &amp; 2: Kelompok Praktikum (SP)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0070" indent="-514350">
              <a:buFont typeface="+mj-lt"/>
              <a:buAutoNum type="arabicPeriod"/>
            </a:pPr>
            <a:r>
              <a:rPr lang="en-US" smtClean="0"/>
              <a:t>Lakukan instalasi Solr</a:t>
            </a:r>
          </a:p>
          <a:p>
            <a:pPr marL="560070" indent="-514350">
              <a:buFont typeface="+mj-lt"/>
              <a:buAutoNum type="arabicPeriod"/>
            </a:pPr>
            <a:r>
              <a:rPr lang="en-US" smtClean="0"/>
              <a:t>Pastikan bahwa Solr dapat melakukan temu balik sederhana sesuai dengan contoh dalam </a:t>
            </a:r>
            <a:r>
              <a:rPr lang="en-US" i="1" smtClean="0"/>
              <a:t>Reference Guide. </a:t>
            </a:r>
            <a:r>
              <a:rPr lang="en-US" smtClean="0"/>
              <a:t>Buat laporan singkat (2-3 hal.) dan/atau contoh kode serta hasilnya mengenai: </a:t>
            </a:r>
          </a:p>
          <a:p>
            <a:pPr marL="1017270" lvl="1" indent="-514350">
              <a:buFont typeface="+mj-lt"/>
              <a:buAutoNum type="arabicPeriod"/>
            </a:pPr>
            <a:r>
              <a:rPr lang="en-US" smtClean="0"/>
              <a:t>Arsitektur Solr</a:t>
            </a:r>
          </a:p>
          <a:p>
            <a:pPr marL="1017270" lvl="1" indent="-514350">
              <a:buFont typeface="+mj-lt"/>
              <a:buAutoNum type="arabicPeriod"/>
            </a:pPr>
            <a:r>
              <a:rPr lang="en-US" smtClean="0"/>
              <a:t>Cara melakukan indexing Solr</a:t>
            </a:r>
          </a:p>
          <a:p>
            <a:pPr marL="1017270" lvl="1" indent="-514350">
              <a:buFont typeface="+mj-lt"/>
              <a:buAutoNum type="arabicPeriod"/>
            </a:pPr>
            <a:r>
              <a:rPr lang="en-US" smtClean="0"/>
              <a:t>Cara melakukan temu balik sederhana Solr</a:t>
            </a:r>
          </a:p>
          <a:p>
            <a:pPr marL="1017270" lvl="1" indent="-514350">
              <a:buFont typeface="+mj-lt"/>
              <a:buAutoNum type="arabicPeriod"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1" y="5845655"/>
            <a:ext cx="5815012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Pengumpulan</a:t>
            </a:r>
            <a:r>
              <a:rPr kumimoji="0" lang="id-ID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id-ID" sz="4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s.d. Rabu, 13 Januari 2016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63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304801"/>
            <a:ext cx="7658100" cy="636104"/>
          </a:xfrm>
        </p:spPr>
        <p:txBody>
          <a:bodyPr>
            <a:normAutofit fontScale="90000"/>
          </a:bodyPr>
          <a:lstStyle/>
          <a:p>
            <a:r>
              <a:rPr lang="en-US" smtClean="0"/>
              <a:t>Tugas 3&amp;4: Kelompok Praktikum (SP)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1033671"/>
            <a:ext cx="8443912" cy="4452730"/>
          </a:xfrm>
        </p:spPr>
        <p:txBody>
          <a:bodyPr>
            <a:normAutofit lnSpcReduction="10000"/>
          </a:bodyPr>
          <a:lstStyle/>
          <a:p>
            <a:pPr marL="560070" indent="-514350">
              <a:buFont typeface="+mj-lt"/>
              <a:buAutoNum type="arabicPeriod"/>
            </a:pPr>
            <a:r>
              <a:rPr lang="en-US" smtClean="0"/>
              <a:t>Anda diminta untuk </a:t>
            </a:r>
            <a:r>
              <a:rPr lang="en-US"/>
              <a:t>mengumpulkan 80 file teks berita dengan dua kategori </a:t>
            </a:r>
            <a:r>
              <a:rPr lang="en-US" smtClean="0"/>
              <a:t>utama (40 </a:t>
            </a:r>
            <a:r>
              <a:rPr lang="en-US"/>
              <a:t>berita untuk setiap kategori).</a:t>
            </a:r>
          </a:p>
          <a:p>
            <a:pPr marL="560070" indent="-514350">
              <a:buFont typeface="+mj-lt"/>
              <a:buAutoNum type="arabicPeriod"/>
            </a:pPr>
            <a:r>
              <a:rPr lang="en-US" smtClean="0"/>
              <a:t>Kategori </a:t>
            </a:r>
            <a:r>
              <a:rPr lang="en-US"/>
              <a:t>berita setiap kelompok tidak boleh sama dan berita harus dituliskan </a:t>
            </a:r>
            <a:r>
              <a:rPr lang="en-US" smtClean="0"/>
              <a:t>dalam bahasa Inggris.</a:t>
            </a:r>
          </a:p>
          <a:p>
            <a:pPr marL="560070" indent="-514350">
              <a:buFont typeface="+mj-lt"/>
              <a:buAutoNum type="arabicPeriod"/>
            </a:pPr>
            <a:r>
              <a:rPr lang="en-US" smtClean="0"/>
              <a:t>Alternatif kategori:</a:t>
            </a:r>
          </a:p>
          <a:p>
            <a:pPr marL="560070" indent="-514350">
              <a:buFont typeface="+mj-lt"/>
              <a:buAutoNum type="arabicPeriod"/>
            </a:pPr>
            <a:endParaRPr lang="en-US"/>
          </a:p>
          <a:p>
            <a:pPr marL="560070" indent="-514350">
              <a:buFont typeface="+mj-lt"/>
              <a:buAutoNum type="arabicPeriod"/>
            </a:pPr>
            <a:endParaRPr lang="en-US" smtClean="0"/>
          </a:p>
          <a:p>
            <a:pPr marL="560070" indent="-514350">
              <a:buFont typeface="+mj-lt"/>
              <a:buAutoNum type="arabicPeriod"/>
            </a:pPr>
            <a:r>
              <a:rPr lang="en-US" smtClean="0"/>
              <a:t>Hitung </a:t>
            </a:r>
            <a:r>
              <a:rPr lang="en-US" i="1" smtClean="0"/>
              <a:t>document statistics </a:t>
            </a:r>
            <a:r>
              <a:rPr lang="en-US" smtClean="0"/>
              <a:t>sbb (Java is code prefer):</a:t>
            </a:r>
          </a:p>
          <a:p>
            <a:pPr marL="56007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5933461"/>
            <a:ext cx="3307555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Pengumpulan</a:t>
            </a:r>
            <a:r>
              <a:rPr kumimoji="0" lang="id-ID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id-ID" sz="4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Senin, 18 Januari 2016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6267" y="3078442"/>
            <a:ext cx="1753845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</a:rPr>
              <a:t>a) Arts</a:t>
            </a:r>
          </a:p>
          <a:p>
            <a:r>
              <a:rPr lang="en-US">
                <a:latin typeface="Times New Roman" panose="02020603050405020304" pitchFamily="18" charset="0"/>
              </a:rPr>
              <a:t>b) Business</a:t>
            </a:r>
          </a:p>
          <a:p>
            <a:r>
              <a:rPr lang="en-US">
                <a:latin typeface="Times New Roman" panose="02020603050405020304" pitchFamily="18" charset="0"/>
              </a:rPr>
              <a:t>c) Entertainment</a:t>
            </a:r>
          </a:p>
          <a:p>
            <a:r>
              <a:rPr lang="en-US">
                <a:latin typeface="Times New Roman" panose="02020603050405020304" pitchFamily="18" charset="0"/>
              </a:rPr>
              <a:t>d) Fashion</a:t>
            </a:r>
          </a:p>
          <a:p>
            <a:r>
              <a:rPr lang="en-US">
                <a:latin typeface="Times New Roman" panose="02020603050405020304" pitchFamily="18" charset="0"/>
              </a:rPr>
              <a:t>e) Medicine</a:t>
            </a:r>
          </a:p>
          <a:p>
            <a:r>
              <a:rPr lang="en-US">
                <a:latin typeface="Times New Roman" panose="02020603050405020304" pitchFamily="18" charset="0"/>
              </a:rPr>
              <a:t>f) </a:t>
            </a:r>
            <a:r>
              <a:rPr lang="en-US" smtClean="0">
                <a:latin typeface="Times New Roman" panose="02020603050405020304" pitchFamily="18" charset="0"/>
              </a:rPr>
              <a:t>Politics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1205" y="3078442"/>
            <a:ext cx="1816271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</a:rPr>
              <a:t>g) </a:t>
            </a:r>
            <a:r>
              <a:rPr lang="en-US" smtClean="0">
                <a:latin typeface="Times New Roman" panose="02020603050405020304" pitchFamily="18" charset="0"/>
              </a:rPr>
              <a:t>Education</a:t>
            </a:r>
            <a:endParaRPr lang="en-US">
              <a:latin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</a:rPr>
              <a:t>h) Sports</a:t>
            </a:r>
          </a:p>
          <a:p>
            <a:r>
              <a:rPr lang="en-US">
                <a:latin typeface="Times New Roman" panose="02020603050405020304" pitchFamily="18" charset="0"/>
              </a:rPr>
              <a:t>i) Technology</a:t>
            </a:r>
          </a:p>
          <a:p>
            <a:r>
              <a:rPr lang="en-US">
                <a:latin typeface="Times New Roman" panose="02020603050405020304" pitchFamily="18" charset="0"/>
              </a:rPr>
              <a:t>j) Nature</a:t>
            </a:r>
          </a:p>
          <a:p>
            <a:r>
              <a:rPr lang="en-US">
                <a:latin typeface="Times New Roman" panose="02020603050405020304" pitchFamily="18" charset="0"/>
              </a:rPr>
              <a:t>k) </a:t>
            </a:r>
            <a:r>
              <a:rPr lang="en-US" smtClean="0">
                <a:latin typeface="Times New Roman" panose="02020603050405020304" pitchFamily="18" charset="0"/>
              </a:rPr>
              <a:t>Music</a:t>
            </a:r>
          </a:p>
          <a:p>
            <a:r>
              <a:rPr lang="en-US" smtClean="0">
                <a:latin typeface="Times New Roman" panose="02020603050405020304" pitchFamily="18" charset="0"/>
              </a:rPr>
              <a:t>l) Science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36267" y="5337143"/>
            <a:ext cx="3511209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 </a:t>
            </a: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word occurrences</a:t>
            </a: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size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 occurring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 times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 occurring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Model of Ranking</a:t>
            </a:r>
            <a:endParaRPr lang="en-US" dirty="0"/>
          </a:p>
        </p:txBody>
      </p:sp>
      <p:pic>
        <p:nvPicPr>
          <p:cNvPr id="3" name="Picture 2" descr="C:\Users\croft\Desktop\ch5-abstract-model-of-ranking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8997"/>
            <a:ext cx="9144000" cy="40923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0" y="179882"/>
            <a:ext cx="7200900" cy="749508"/>
          </a:xfrm>
        </p:spPr>
        <p:txBody>
          <a:bodyPr>
            <a:normAutofit/>
          </a:bodyPr>
          <a:lstStyle/>
          <a:p>
            <a:r>
              <a:rPr lang="en-US" dirty="0" smtClean="0"/>
              <a:t>More Concrete Model</a:t>
            </a:r>
            <a:endParaRPr lang="en-US" dirty="0"/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072921" y="1121776"/>
            <a:ext cx="3402391" cy="513226"/>
          </a:xfrm>
          <a:prstGeom prst="rect">
            <a:avLst/>
          </a:prstGeom>
          <a:noFill/>
          <a:ln/>
          <a:effectLst/>
        </p:spPr>
      </p:pic>
      <p:pic>
        <p:nvPicPr>
          <p:cNvPr id="7" name="Picture 2" descr="C:\Users\croft\Desktop\ch5-concrete-model-of-ranking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833" y="1738858"/>
            <a:ext cx="8679304" cy="3942413"/>
          </a:xfrm>
          <a:prstGeom prst="rect">
            <a:avLst/>
          </a:prstGeom>
          <a:noFill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30836" y="986864"/>
            <a:ext cx="3518691" cy="685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Inverted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Each index term is associated with an </a:t>
            </a:r>
            <a:r>
              <a:rPr lang="en-US" i="1" dirty="0" smtClean="0"/>
              <a:t>inverted list</a:t>
            </a:r>
          </a:p>
          <a:p>
            <a:pPr lvl="1"/>
            <a:r>
              <a:rPr lang="en-US" dirty="0" smtClean="0"/>
              <a:t>Contains lists of documents, or lists of word occurrences in documents, and other information</a:t>
            </a:r>
          </a:p>
          <a:p>
            <a:pPr lvl="1"/>
            <a:r>
              <a:rPr lang="en-US" dirty="0" smtClean="0"/>
              <a:t>Each entry is called a </a:t>
            </a:r>
            <a:r>
              <a:rPr lang="en-US" i="1" dirty="0" smtClean="0"/>
              <a:t>posting</a:t>
            </a:r>
          </a:p>
          <a:p>
            <a:pPr lvl="1"/>
            <a:r>
              <a:rPr lang="en-US" dirty="0" smtClean="0"/>
              <a:t>The part of the posting that refers to a specific document or location is called a </a:t>
            </a:r>
            <a:r>
              <a:rPr lang="en-US" i="1" dirty="0" smtClean="0"/>
              <a:t>pointer</a:t>
            </a:r>
          </a:p>
          <a:p>
            <a:pPr lvl="1"/>
            <a:r>
              <a:rPr lang="en-US" dirty="0" smtClean="0"/>
              <a:t>Each document in the collection is given a unique number</a:t>
            </a:r>
          </a:p>
          <a:p>
            <a:pPr lvl="1"/>
            <a:r>
              <a:rPr lang="en-US" dirty="0" smtClean="0"/>
              <a:t>Lists are usually </a:t>
            </a:r>
            <a:r>
              <a:rPr lang="en-US" i="1" dirty="0" smtClean="0"/>
              <a:t>document-ordered</a:t>
            </a:r>
            <a:r>
              <a:rPr lang="en-US" dirty="0" smtClean="0"/>
              <a:t> (sorted by document number)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“Collection”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79685" y="1608950"/>
            <a:ext cx="8214609" cy="3502696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447800" y="5266550"/>
            <a:ext cx="6324612" cy="25450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7400"/>
            <a:ext cx="2895600" cy="1554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Simple Inverted </a:t>
            </a:r>
            <a:br>
              <a:rPr lang="en-US" sz="2800" dirty="0" smtClean="0"/>
            </a:br>
            <a:r>
              <a:rPr lang="en-US" sz="2800" dirty="0" smtClean="0"/>
              <a:t>Index</a:t>
            </a:r>
            <a:endParaRPr lang="en-US" sz="2800" dirty="0"/>
          </a:p>
        </p:txBody>
      </p:sp>
      <p:pic>
        <p:nvPicPr>
          <p:cNvPr id="3" name="Picture 2" descr="C:\Users\croft\Desktop\ch5-document-lists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4472066" cy="61609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roft\Desktop\ch5-counts-lists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1681" y="0"/>
            <a:ext cx="5707505" cy="6160957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2286000"/>
            <a:ext cx="304800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Inverted Index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with counts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  supports better              ranking algorithms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0, 1, 1, 0, 0, 3, 0$  template TPT1  env TPENV1  fore 0  back 16777215  eqnno 6"/>
  <p:tag name="FILENAME" val="TP_tmp"/>
  <p:tag name="ORIGWIDTH" val="62"/>
  <p:tag name="PICTUREFILESIZE" val="203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}{l|l}&#10; Number &amp; Code \\ \hline&#10; 0 &amp; 0   \\&#10; 1 &amp; 101 \\&#10; 2 &amp; 110 \\&#10; 3 &amp; 111&#10;\end{tabular}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3"/>
  <p:tag name="PICTUREFILESIZE" val="64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0\ 101\ 0\ 111\ 0\ 110\ 0$  template TPT1  env TPENV1  fore 0  back 16777215  eqnno 7"/>
  <p:tag name="FILENAME" val="TP_tmp"/>
  <p:tag name="ORIGWIDTH" val="85"/>
  <p:tag name="PICTUREFILESIZE" val="165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1, 5, 9, 18, 23, 24, 30, 44, 45, 48$  template TPT1  env TPENV1  fore 0  back 16777215  eqnno 1"/>
  <p:tag name="FILENAME" val="TP_tmp"/>
  <p:tag name="ORIGWIDTH" val="124"/>
  <p:tag name="PICTUREFILESIZE" val="50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1, 4, 4, 9, 5, 1, 6, 14, 1, 3$  template TPT1  env TPENV1  fore 0  back 16777215  eqnno 2"/>
  <p:tag name="FILENAME" val="TP_tmp"/>
  <p:tag name="ORIGWIDTH" val="94"/>
  <p:tag name="PICTUREFILESIZE" val="342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1, 1, 2, 1, 5, 1, 4, 1, 1, 3, ...$  template TPT1  env TPENV1  fore 0  back 16777215  eqnno 3"/>
  <p:tag name="FILENAME" val="TP_tmp"/>
  <p:tag name="ORIGWIDTH" val="102"/>
  <p:tag name="PICTUREFILESIZE" val="289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109, 3766, 453, 1867, 992, ...$  template TPT1  env TPENV1  fore 0  back 16777215  eqnno 4"/>
  <p:tag name="FILENAME" val="TP_tmp"/>
  <p:tag name="ORIGWIDTH" val="115"/>
  <p:tag name="PICTUREFILESIZE" val="562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}{l|l}&#10; Number &amp; Code \\&#10; \hline&#10; 0 &amp; 0 \\&#10; 1 &amp; 10 \\&#10; 2 &amp; 110 \\&#10; 3 &amp; 1110 \\&#10; 4 &amp; 11110 \\&#10; 5 &amp; 111110&#10;\end{tabular}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0"/>
  <p:tag name="PICTUREFILESIZE" val="917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begin{itemize}&#10; \item $k_d = \lfloor \log_2 k \rfloor$&#10; \item $k_r = k - 2^{\lfloor \log_2 k \rfloor}$&#10;\end{itemiz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546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}{r|r|r|l}&#10; Number ($k$) &amp; $k_d$ &amp; $k_r$ &amp; Code \\&#10; \hline&#10; 1 &amp; 0 &amp; 0 &amp; 0 \\  &#10; 2 &amp; 1 &amp; 0 &amp; 10 0 \\&#10; 3 &amp; 1 &amp; 1 &amp; 10 1 \\&#10; 6 &amp; 2 &amp; 2 &amp; 110 10 \\ &#10; 15 &amp; 3 &amp; 7 &amp; 1110 111 \\ &#10; 16 &amp; 4 &amp; 0 &amp; 11110 0000 \\&#10; 255 &amp; 7 &amp; 127 &amp; 11111110 1111111 \\&#10; 1023 &amp; 9 &amp; 511 &amp; 1111111110 111111111&#10;\end{tabular}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24"/>
  <p:tag name="PICTUREFILESIZE" val="265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quote}&#10;$f_i$ is a document feature function  \\&#10;$g_i$ is a query feature function &#10;\end{quo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6"/>
  <p:tag name="PICTUREFILESIZE" val="991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itemize}&#10; \item $k_{dd} = \lfloor \log_2 (k_d + 1) \rfloor$&#10; \item $k_{dr} = k_d - 2^{\lfloor \log_2 (k_d + 1) \rfloor}$&#10;\end{itemize}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9"/>
  <p:tag name="PICTUREFILESIZE" val="796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}{r|r|r|r|r|l}&#10;Number ($k$) &amp; $k_d$ &amp; $k_r$ &amp; $k_{dd}$ &amp; $k_{dr}$ &amp;                   Code \\&#10;\hline                          &#10;           1 &amp;     0 &amp;     0 &amp;        0 &amp;         0 &amp;                   0 \\&#10;           2 &amp;     1 &amp;     0 &amp;        1 &amp;         0 &amp;              10 0 0 \\&#10;           3 &amp;     1 &amp;     1 &amp;        1 &amp;         0 &amp;              10 0 1 \\&#10;           6 &amp;     2 &amp;     2 &amp;        1 &amp;         1 &amp;             10 1 10 \\&#10;          15 &amp;     3 &amp;     7 &amp;        2 &amp;         0 &amp;          110 00 111 \\&#10;          16 &amp;     4 &amp;     0 &amp;        2 &amp;         1 &amp;         110 01 0000 \\&#10;         255 &amp;     7 &amp;   127 &amp;        3 &amp;         0 &amp;    1110 000 1111111 \\&#10;        1023 &amp;     9 &amp;   511 &amp;        3 &amp;         2 &amp;  1110 010 111111111&#10;\end{tabular}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64"/>
  <p:tag name="PICTUREFILESIZE" val="3638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begin{itemize}&#10; \item $k_d = \lfloor \log_2 k \rfloor$&#10; \item $k_r = k - 2^{\lfloor \log_2 k \rfloor}$&#10;\end{itemiz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546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verbatim}&#10; #&#10; # Generating Elias-gamma and Elias-delta codes in Python&#10; #&#10;&#10; import math &#10; &#10; def unary_encode(n):&#10;  return &quot;1&quot; * n + &quot;0&quot;&#10; &#10; def binary_encode(n, width):&#10;     r = &quot;&quot;&#10;     for i in range(0,width):&#10;      if ((1&lt;&lt;i) &amp; n) &gt; 0:&#10;       r = &quot;1&quot; + r&#10;      else:&#10;       r = &quot;0&quot; + r&#10;     return r           &#10;&#10; def gamma_encode(n): &#10;     logn = int(math.log(n,2))&#10;     return unary_encode( logn ) + &quot; &quot; + binary_encode(n, logn)&#10; &#10; def delta_encode(n):&#10;  logn = int(math.log(n,2))&#10; if n == 1:&#10;   return &quot;0&quot;&#10;  else:&#10;   loglog = int(math.log(logn+1,2)) &#10;   residual = logn+1 - int(math.pow(2, loglog))&#10;         return unary_encode( loglog ) + &quot; &quot; + binary_encode( residual, loglog ) + &quot; &quot; + binary_encode(n, logn)&#10; &#10; if __name__ == &quot;__main__&quot;:&#10;     for n in [1,2,3, 6, 15,16,255,1023]: &#10;         logn = int(math.log(n,2))&#10;         loglogn = int(math.log(logn+1,2))&#10;         print n, &quot;d_r&quot;, logn&#10;         print n, &quot;d_dd&quot;, loglogn&#10;         print n, &quot;d_dr&quot;, logn + 1 - int(math.pow(2,loglogn)) &#10;         print n, &quot;delta&quot;, delta_encode(n)&#10;         #print n, &quot;gamma&quot;, gamma_encode(n) &#10;         #print n, &quot;binary&quot;, binary_encode(n)&#10; \end{verbatim}                        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79"/>
  <p:tag name="PICTUREFILESIZE" val="18720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}{l|l}&#10;$k$       &amp; Number of bytes \\   &#10;\hline&#10;$k &lt; 2^7$                &amp; 1 \\&#10;$2^7 \leq k &lt; 2^{14}$    &amp; 2 \\&#10;$2^{14} \leq k &lt; 2^{21}$ &amp; 3 \\&#10;$2^{21} \leq k &lt; 2^{28}$ &amp; 4&#10;\end{tabular}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1603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}{r|r|r}&#10;$k$      &amp; Binary Code &amp; Hexadecimal \\&#10;\hline&#10;1        &amp; 1 0000001 &amp; 81 \\&#10;6        &amp; 1 0000110 &amp; 86 \\&#10;127      &amp; 1 1111111 &amp; FF \\&#10;128      &amp; 0 0000001 1 0000000 &amp; 01 80 \\&#10;130      &amp; 0 0000001 1 0000010 &amp; 01 82 \\&#10;20000    &amp; 0 0000001 0 0011100 1 0100000 &amp; 01 1C A0&#10;\end{tabular}     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54"/>
  <p:tag name="PICTUREFILESIZE" val="3111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\begin{verbatim}&#10; public void encode( int[] input, ByteBuffer output ) { &#10;     for( int i : input ) {&#10;         while( i &gt;= 128 ) {           &#10;             output.put( i &amp; 0x7F );&#10;             i &gt;&gt;&gt;= 7;&#10;         }              &#10;         output.put( i | 0x80 );&#10;     }                                      &#10; }  &#10; \end{verbatim}&#10;  &#10;                          &#10; 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82"/>
  <p:tag name="PICTUREFILESIZE" val="2908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\begin{verbatim}&#10; public void decode( byte[] input, IntBuffer output ) {&#10;     for( int i=0; i &lt; input.length; i++ ) {&#10;         int position = 0;&#10;         int result = ((int)input[i] &amp; 0x7F);&#10;         &#10;         while( (input[i] &amp; 0x80) == 0 ) {&#10;             i += 1;&#10;             position += 1;&#10;             int unsignedByte = ((int)input[i] &amp; 0x7F);&#10;             result |= (unsignedByte &lt;&lt; (7*position)); &#10;         }                 &#10;                       &#10;         output.put(result);&#10;     }&#10; }&#10; \end{verbatim}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82"/>
  <p:tag name="PICTUREFILESIZE" val="5703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(1, 2, [1,7]) (2, 3, [6, 17, 197]) (3, 1, [1]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4"/>
  <p:tag name="PICTUREFILESIZE" val="659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(1, 2, [1,6]) (1, 3, [6, 11, 180]) (1, 1, [1])$  template TPT1  env TPENV1  fore 0  back 16777215  eqnno 1"/>
  <p:tag name="FILENAME" val="TP_tmp"/>
  <p:tag name="ORIGWIDTH" val="154"/>
  <p:tag name="PICTUREFILESIZE" val="59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R(Q,D) = \sum_{i} g_i(Q) f_i(D)$  template TPT1  env TPENV1  fore 0  back 16777215  eqnno 1"/>
  <p:tag name="FILENAME" val="TP_tmp"/>
  <p:tag name="ORIGWIDTH" val="113"/>
  <p:tag name="PICTUREFILESIZE" val="696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texttt{81 82 81 86 81 82 86 8B 01 B4 81 81 81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8"/>
  <p:tag name="PICTUREFILESIZE" val="671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5, 11, 17, 21, 26, 34, 36, 37, 45, 48, 51, 52, 57, 80, 89, 91, 94, 101, 104, 119$  template TPT1  env TPENV1  fore 0  back 16777215  eqnno 1"/>
  <p:tag name="FILENAME" val="TP_tmp"/>
  <p:tag name="ORIGWIDTH" val="294"/>
  <p:tag name="PICTUREFILESIZE" val="1012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5, 6, 6, 4, 5, 9, 2, 1, 8, 3, 3, 1, 5, 23, 9, 2, 3, 7, 3, 15  template TPT1  env TPENV1  fore 0  back 16777215  eqnno 2"/>
  <p:tag name="FILENAME" val="TP_tmp"/>
  <p:tag name="ORIGWIDTH" val="194"/>
  <p:tag name="PICTUREFILESIZE" val="738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17, 3), (34, 6), (45, 9), (52, 12), (89, 15), (101, 18)  template TPT1  env TPENV1  fore 0  back 16777215  eqnno 3"/>
  <p:tag name="FILENAME" val="TP_tmp"/>
  <p:tag name="ORIGWIDTH" val="204"/>
  <p:tag name="PICTUREFILESIZE" val="98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\textsf{&#10;  \begin{tabular}{rp{0.7\linewidth}}&#10;      $S_1$ &amp;  Tropical fish include fish found in tropical environments around the world, including both freshwater and salt water species. \\&#10;      $S_2$ &amp;  Fishkeepers often use the term tropical fish to refer only those requiring fresh water, with saltwater tropical fish referred to as marine fish. \\&#10;      $S_3$ &amp;  Tropical fish are popular aquarium fish, due to their often bright coloration. \\&#10;      $S_4$ &amp;  In freshwater fish, this coloration typically derives from iridescence, while salt water fish are generally pigmented. &#10;  \end{tabular} 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64"/>
  <p:tag name="PICTUREFILESIZE" val="6824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Four sentences from the Wikipedia entry for \textit{tropical fish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49"/>
  <p:tag name="PICTUREFILESIZE" val="104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0, 1, 0, 3, 0, 2, 0$  template TPT1  env TPENV1  fore 0  back 16777215  eqnno 2"/>
  <p:tag name="FILENAME" val="TP_tmp"/>
  <p:tag name="ORIGWIDTH" val="62"/>
  <p:tag name="PICTUREFILESIZE" val="23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00\ 01\ 00\ 10\ 00\ 11\ 00$  template TPT1  env TPENV1  fore 0  back 16777215  eqnno 3"/>
  <p:tag name="FILENAME" val="TP_tmp"/>
  <p:tag name="ORIGWIDTH" val="90"/>
  <p:tag name="PICTUREFILESIZE" val="174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0\ 01\ 0\ 10\ 0\ 11\ 0$  template TPT1  env TPENV1  fore 0  back 16777215  eqnno 4"/>
  <p:tag name="FILENAME" val="TP_tmp"/>
  <p:tag name="ORIGWIDTH" val="70"/>
  <p:tag name="PICTUREFILESIZE" val="153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0\ 01\ 01\ 0\ 0\ 11\ 0$  template TPT1  env TPENV1  fore 0  back 16777215  eqnno 5"/>
  <p:tag name="FILENAME" val="TP_tmp"/>
  <p:tag name="ORIGWIDTH" val="70"/>
  <p:tag name="PICTUREFILESIZE" val="1528"/>
</p:tagLst>
</file>

<file path=ppt/theme/theme1.xml><?xml version="1.0" encoding="utf-8"?>
<a:theme xmlns:a="http://schemas.openxmlformats.org/drawingml/2006/main" name="Seashells 16x9">
  <a:themeElements>
    <a:clrScheme name="Custom 5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0070C0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 IT.potx" id="{1F11470E-4C52-4CAF-A1A6-210E35B7241F}" vid="{33F742CF-2EE4-4461-998F-416CDA00FA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IT</Template>
  <TotalTime>2577</TotalTime>
  <Words>1354</Words>
  <Application>Microsoft Office PowerPoint</Application>
  <PresentationFormat>On-screen Show (4:3)</PresentationFormat>
  <Paragraphs>235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Seashells 16x9</vt:lpstr>
      <vt:lpstr>Ch. 5.1-5.5: Indexing (1)</vt:lpstr>
      <vt:lpstr>Indexes</vt:lpstr>
      <vt:lpstr>Indexes and Ranking</vt:lpstr>
      <vt:lpstr>Abstract Model of Ranking</vt:lpstr>
      <vt:lpstr>More Concrete Model</vt:lpstr>
      <vt:lpstr>Inverted Index</vt:lpstr>
      <vt:lpstr>Example “Collection”</vt:lpstr>
      <vt:lpstr>Simple Inverted  Index</vt:lpstr>
      <vt:lpstr>Slide 9</vt:lpstr>
      <vt:lpstr>Slide 10</vt:lpstr>
      <vt:lpstr>Proximity Matches</vt:lpstr>
      <vt:lpstr>Fields and Extents</vt:lpstr>
      <vt:lpstr>Extent Lists</vt:lpstr>
      <vt:lpstr>Other Issues</vt:lpstr>
      <vt:lpstr>Compression</vt:lpstr>
      <vt:lpstr>Compression</vt:lpstr>
      <vt:lpstr>Compression Example</vt:lpstr>
      <vt:lpstr>Delta Encoding</vt:lpstr>
      <vt:lpstr>Delta Encoding</vt:lpstr>
      <vt:lpstr>Bit-Aligned Codes</vt:lpstr>
      <vt:lpstr>Unary and Binary Codes</vt:lpstr>
      <vt:lpstr>Elias-γ Code</vt:lpstr>
      <vt:lpstr>Elias-δ Code</vt:lpstr>
      <vt:lpstr>Elias-δ Code</vt:lpstr>
      <vt:lpstr>Slide 25</vt:lpstr>
      <vt:lpstr>Byte-Aligned Codes</vt:lpstr>
      <vt:lpstr>V-Byte Encoding</vt:lpstr>
      <vt:lpstr>V-Byte Encoder </vt:lpstr>
      <vt:lpstr>V-Byte Decoder</vt:lpstr>
      <vt:lpstr>Compression Example</vt:lpstr>
      <vt:lpstr>Skipping </vt:lpstr>
      <vt:lpstr>Skip Pointers</vt:lpstr>
      <vt:lpstr>Skip Pointers</vt:lpstr>
      <vt:lpstr>Auxiliary Structures</vt:lpstr>
      <vt:lpstr>Kuis 2 (nrp-nama.docx)</vt:lpstr>
      <vt:lpstr>Kuis 2</vt:lpstr>
      <vt:lpstr>Tugas 1 &amp; 2: Kelompok Praktikum (SP)</vt:lpstr>
      <vt:lpstr>Tugas 3&amp;4: Kelompok Praktikum (SP)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Engines</dc:title>
  <dc:creator>croft</dc:creator>
  <cp:lastModifiedBy>Developer</cp:lastModifiedBy>
  <cp:revision>95</cp:revision>
  <dcterms:created xsi:type="dcterms:W3CDTF">2008-09-24T13:08:11Z</dcterms:created>
  <dcterms:modified xsi:type="dcterms:W3CDTF">2016-01-12T12:55:59Z</dcterms:modified>
</cp:coreProperties>
</file>