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79" r:id="rId17"/>
    <p:sldId id="280" r:id="rId18"/>
    <p:sldId id="380" r:id="rId19"/>
    <p:sldId id="282" r:id="rId20"/>
    <p:sldId id="283" r:id="rId21"/>
    <p:sldId id="284" r:id="rId22"/>
    <p:sldId id="285" r:id="rId23"/>
    <p:sldId id="286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11" r:id="rId50"/>
    <p:sldId id="313" r:id="rId51"/>
    <p:sldId id="314" r:id="rId52"/>
    <p:sldId id="315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4" r:id="rId70"/>
    <p:sldId id="336" r:id="rId71"/>
    <p:sldId id="337" r:id="rId72"/>
    <p:sldId id="338" r:id="rId73"/>
    <p:sldId id="339" r:id="rId74"/>
    <p:sldId id="340" r:id="rId75"/>
    <p:sldId id="342" r:id="rId76"/>
    <p:sldId id="343" r:id="rId77"/>
    <p:sldId id="344" r:id="rId78"/>
    <p:sldId id="347" r:id="rId79"/>
    <p:sldId id="348" r:id="rId80"/>
    <p:sldId id="381" r:id="rId81"/>
    <p:sldId id="382" r:id="rId82"/>
    <p:sldId id="379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83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20" autoAdjust="0"/>
    <p:restoredTop sz="94660"/>
  </p:normalViewPr>
  <p:slideViewPr>
    <p:cSldViewPr>
      <p:cViewPr>
        <p:scale>
          <a:sx n="75" d="100"/>
          <a:sy n="75" d="100"/>
        </p:scale>
        <p:origin x="-7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0FB98-E80F-4436-A3AA-153B461BD153}" type="doc">
      <dgm:prSet loTypeId="urn:microsoft.com/office/officeart/2005/8/layout/gear1" loCatId="relationship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6AE5E5-F6FB-4D10-94B1-A6894631B90B}">
      <dgm:prSet phldrT="[Text]" custT="1"/>
      <dgm:spPr/>
      <dgm:t>
        <a:bodyPr/>
        <a:lstStyle/>
        <a:p>
          <a:r>
            <a:rPr lang="en-US" sz="3200" b="1" smtClean="0"/>
            <a:t>Computing Approach</a:t>
          </a:r>
          <a:endParaRPr lang="en-US" sz="3200" b="1"/>
        </a:p>
      </dgm:t>
    </dgm:pt>
    <dgm:pt modelId="{24797F62-CD05-4228-9D3D-00E989E4C7EA}" type="parTrans" cxnId="{8AEA80FD-5CDC-4950-A873-BAEE3483BB9F}">
      <dgm:prSet/>
      <dgm:spPr/>
      <dgm:t>
        <a:bodyPr/>
        <a:lstStyle/>
        <a:p>
          <a:endParaRPr lang="en-US"/>
        </a:p>
      </dgm:t>
    </dgm:pt>
    <dgm:pt modelId="{E1C32D2A-4736-43AC-A7A3-BFEFD6FE98C7}" type="sibTrans" cxnId="{8AEA80FD-5CDC-4950-A873-BAEE3483BB9F}">
      <dgm:prSet/>
      <dgm:spPr/>
      <dgm:t>
        <a:bodyPr/>
        <a:lstStyle/>
        <a:p>
          <a:endParaRPr lang="en-US"/>
        </a:p>
      </dgm:t>
    </dgm:pt>
    <dgm:pt modelId="{579DB05C-CFD2-476B-8493-AEA623483652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Logic</a:t>
          </a:r>
          <a:endParaRPr lang="en-US"/>
        </a:p>
      </dgm:t>
    </dgm:pt>
    <dgm:pt modelId="{ABFDEF84-470A-4A88-B74F-D3BBFCA24962}" type="parTrans" cxnId="{D52F60DF-3AE1-4E62-81F1-96BF5DAA91F6}">
      <dgm:prSet/>
      <dgm:spPr/>
      <dgm:t>
        <a:bodyPr/>
        <a:lstStyle/>
        <a:p>
          <a:endParaRPr lang="en-US"/>
        </a:p>
      </dgm:t>
    </dgm:pt>
    <dgm:pt modelId="{8688A45A-E2C9-4085-AF35-0B5C39167376}" type="sibTrans" cxnId="{D52F60DF-3AE1-4E62-81F1-96BF5DAA91F6}">
      <dgm:prSet/>
      <dgm:spPr/>
      <dgm:t>
        <a:bodyPr/>
        <a:lstStyle/>
        <a:p>
          <a:endParaRPr lang="en-US"/>
        </a:p>
      </dgm:t>
    </dgm:pt>
    <dgm:pt modelId="{1E5D77EF-0ACA-4D24-84BC-BA02271C02E9}">
      <dgm:prSet phldrT="[Text]" custT="1"/>
      <dgm:spPr/>
      <dgm:t>
        <a:bodyPr/>
        <a:lstStyle/>
        <a:p>
          <a:r>
            <a:rPr lang="en-US" sz="2000" b="1" smtClean="0"/>
            <a:t>Biological Approach</a:t>
          </a:r>
          <a:endParaRPr lang="en-US" sz="2000" b="1"/>
        </a:p>
      </dgm:t>
    </dgm:pt>
    <dgm:pt modelId="{69D59809-3344-40EA-B673-FD26B017ADA7}" type="parTrans" cxnId="{B7ADEE63-4114-49F0-829A-5AC124D0A246}">
      <dgm:prSet/>
      <dgm:spPr/>
      <dgm:t>
        <a:bodyPr/>
        <a:lstStyle/>
        <a:p>
          <a:endParaRPr lang="en-US"/>
        </a:p>
      </dgm:t>
    </dgm:pt>
    <dgm:pt modelId="{36F57566-509A-4458-A815-6116704096DA}" type="sibTrans" cxnId="{B7ADEE63-4114-49F0-829A-5AC124D0A246}">
      <dgm:prSet/>
      <dgm:spPr/>
      <dgm:t>
        <a:bodyPr/>
        <a:lstStyle/>
        <a:p>
          <a:endParaRPr lang="en-US"/>
        </a:p>
      </dgm:t>
    </dgm:pt>
    <dgm:pt modelId="{DDCDEB7D-58AD-4E04-A393-5B10C1D56B03}">
      <dgm:prSet phldrT="[Text]"/>
      <dgm:spPr/>
      <dgm:t>
        <a:bodyPr/>
        <a:lstStyle/>
        <a:p>
          <a:r>
            <a:rPr lang="en-US" smtClean="0"/>
            <a:t>GA</a:t>
          </a:r>
          <a:endParaRPr lang="en-US"/>
        </a:p>
      </dgm:t>
    </dgm:pt>
    <dgm:pt modelId="{82422486-9C24-4FD4-A8D8-FFEB93778FA6}" type="parTrans" cxnId="{D62E91B4-B126-4EB6-8CE7-AF59026A1A17}">
      <dgm:prSet/>
      <dgm:spPr/>
      <dgm:t>
        <a:bodyPr/>
        <a:lstStyle/>
        <a:p>
          <a:endParaRPr lang="en-US"/>
        </a:p>
      </dgm:t>
    </dgm:pt>
    <dgm:pt modelId="{4831BE55-B51C-46FD-B442-06F2BE393BE4}" type="sibTrans" cxnId="{D62E91B4-B126-4EB6-8CE7-AF59026A1A17}">
      <dgm:prSet/>
      <dgm:spPr/>
      <dgm:t>
        <a:bodyPr/>
        <a:lstStyle/>
        <a:p>
          <a:endParaRPr lang="en-US"/>
        </a:p>
      </dgm:t>
    </dgm:pt>
    <dgm:pt modelId="{95E2D3FE-1DD9-4DD1-887C-46B60B8563A0}">
      <dgm:prSet phldrT="[Text]"/>
      <dgm:spPr/>
      <dgm:t>
        <a:bodyPr/>
        <a:lstStyle/>
        <a:p>
          <a:r>
            <a:rPr lang="en-US" smtClean="0"/>
            <a:t>Fuzzy</a:t>
          </a:r>
          <a:endParaRPr lang="en-US"/>
        </a:p>
      </dgm:t>
    </dgm:pt>
    <dgm:pt modelId="{18E3C889-C6FA-4E71-9465-C7FE608289B4}" type="parTrans" cxnId="{9493A907-32DA-45E0-A6EB-99EB7C627759}">
      <dgm:prSet/>
      <dgm:spPr/>
      <dgm:t>
        <a:bodyPr/>
        <a:lstStyle/>
        <a:p>
          <a:endParaRPr lang="en-US"/>
        </a:p>
      </dgm:t>
    </dgm:pt>
    <dgm:pt modelId="{EA0EB1BA-D462-4380-80EB-7DC08F03CFB2}" type="sibTrans" cxnId="{9493A907-32DA-45E0-A6EB-99EB7C627759}">
      <dgm:prSet/>
      <dgm:spPr/>
      <dgm:t>
        <a:bodyPr/>
        <a:lstStyle/>
        <a:p>
          <a:endParaRPr lang="en-US"/>
        </a:p>
      </dgm:t>
    </dgm:pt>
    <dgm:pt modelId="{1A0E8213-1956-4E67-BDA1-D31273842379}">
      <dgm:prSet phldrT="[Text]"/>
      <dgm:spPr/>
      <dgm:t>
        <a:bodyPr/>
        <a:lstStyle/>
        <a:p>
          <a:r>
            <a:rPr lang="en-US" smtClean="0"/>
            <a:t>ANN</a:t>
          </a:r>
          <a:endParaRPr lang="en-US"/>
        </a:p>
      </dgm:t>
    </dgm:pt>
    <dgm:pt modelId="{9F2DC004-01E6-46EA-BDAC-9494C951BF75}" type="parTrans" cxnId="{3BC7879D-079A-4091-9FA9-AC17CA271B1A}">
      <dgm:prSet/>
      <dgm:spPr/>
      <dgm:t>
        <a:bodyPr/>
        <a:lstStyle/>
        <a:p>
          <a:endParaRPr lang="en-US"/>
        </a:p>
      </dgm:t>
    </dgm:pt>
    <dgm:pt modelId="{BECB6B8F-2189-421B-ABD1-5ABB8BE0CACD}" type="sibTrans" cxnId="{3BC7879D-079A-4091-9FA9-AC17CA271B1A}">
      <dgm:prSet/>
      <dgm:spPr/>
      <dgm:t>
        <a:bodyPr/>
        <a:lstStyle/>
        <a:p>
          <a:endParaRPr lang="en-US"/>
        </a:p>
      </dgm:t>
    </dgm:pt>
    <dgm:pt modelId="{211FB7B4-8D94-4035-A3BB-D5722BB35A7F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Algorithm</a:t>
          </a:r>
          <a:endParaRPr lang="en-US"/>
        </a:p>
      </dgm:t>
    </dgm:pt>
    <dgm:pt modelId="{35D40885-605F-4E8A-8132-11F800298617}" type="parTrans" cxnId="{B46EB4E3-D055-46EE-8CBF-EB1466416CFD}">
      <dgm:prSet/>
      <dgm:spPr/>
      <dgm:t>
        <a:bodyPr/>
        <a:lstStyle/>
        <a:p>
          <a:endParaRPr lang="en-US"/>
        </a:p>
      </dgm:t>
    </dgm:pt>
    <dgm:pt modelId="{9F90637D-FE47-4CA6-A886-A184EA822E19}" type="sibTrans" cxnId="{B46EB4E3-D055-46EE-8CBF-EB1466416CFD}">
      <dgm:prSet/>
      <dgm:spPr/>
      <dgm:t>
        <a:bodyPr/>
        <a:lstStyle/>
        <a:p>
          <a:endParaRPr lang="en-US"/>
        </a:p>
      </dgm:t>
    </dgm:pt>
    <dgm:pt modelId="{374B30F1-370C-4D4B-BF7C-E9981953BEE5}">
      <dgm:prSet phldrT="[Text]"/>
      <dgm:spPr/>
      <dgm:t>
        <a:bodyPr/>
        <a:lstStyle/>
        <a:p>
          <a:r>
            <a:rPr lang="en-US" smtClean="0"/>
            <a:t>Rule Based</a:t>
          </a:r>
          <a:endParaRPr lang="en-US"/>
        </a:p>
      </dgm:t>
    </dgm:pt>
    <dgm:pt modelId="{0B9EBFEF-65BA-4C06-A3FC-33A854720540}" type="parTrans" cxnId="{405E9196-0469-4E62-9F36-F9FE8C78C4AC}">
      <dgm:prSet/>
      <dgm:spPr/>
      <dgm:t>
        <a:bodyPr/>
        <a:lstStyle/>
        <a:p>
          <a:endParaRPr lang="en-US"/>
        </a:p>
      </dgm:t>
    </dgm:pt>
    <dgm:pt modelId="{23BF7280-71E3-4099-A46E-0F047AFFEDD0}" type="sibTrans" cxnId="{405E9196-0469-4E62-9F36-F9FE8C78C4AC}">
      <dgm:prSet/>
      <dgm:spPr/>
      <dgm:t>
        <a:bodyPr/>
        <a:lstStyle/>
        <a:p>
          <a:endParaRPr lang="en-US"/>
        </a:p>
      </dgm:t>
    </dgm:pt>
    <dgm:pt modelId="{6956461E-7F4A-4C60-9E38-8E6D877BD27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Arithmetic</a:t>
          </a:r>
          <a:endParaRPr lang="en-US"/>
        </a:p>
      </dgm:t>
    </dgm:pt>
    <dgm:pt modelId="{7AB0F517-706A-4440-B163-864C6E4BCFFF}" type="parTrans" cxnId="{47FAE909-3EF3-4A6A-8D99-DC0E5B15388B}">
      <dgm:prSet/>
      <dgm:spPr/>
      <dgm:t>
        <a:bodyPr/>
        <a:lstStyle/>
        <a:p>
          <a:endParaRPr lang="en-US"/>
        </a:p>
      </dgm:t>
    </dgm:pt>
    <dgm:pt modelId="{5E82EC29-6D3F-4CD8-A496-6DE2DDDC72E6}" type="sibTrans" cxnId="{47FAE909-3EF3-4A6A-8D99-DC0E5B15388B}">
      <dgm:prSet/>
      <dgm:spPr/>
      <dgm:t>
        <a:bodyPr/>
        <a:lstStyle/>
        <a:p>
          <a:endParaRPr lang="en-US"/>
        </a:p>
      </dgm:t>
    </dgm:pt>
    <dgm:pt modelId="{451D44C0-F8B1-4D75-9CCE-B4C921730FE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Probability</a:t>
          </a:r>
          <a:endParaRPr lang="en-US"/>
        </a:p>
      </dgm:t>
    </dgm:pt>
    <dgm:pt modelId="{AAACAA63-C7EF-411D-B031-43A8582D34FB}" type="parTrans" cxnId="{A6ACABAB-6F8D-421B-A1D1-043E8DA9DD8E}">
      <dgm:prSet/>
      <dgm:spPr/>
      <dgm:t>
        <a:bodyPr/>
        <a:lstStyle/>
        <a:p>
          <a:endParaRPr lang="en-US"/>
        </a:p>
      </dgm:t>
    </dgm:pt>
    <dgm:pt modelId="{7AD60B22-4EC7-4A00-AF88-5F8525049CAA}" type="sibTrans" cxnId="{A6ACABAB-6F8D-421B-A1D1-043E8DA9DD8E}">
      <dgm:prSet/>
      <dgm:spPr/>
      <dgm:t>
        <a:bodyPr/>
        <a:lstStyle/>
        <a:p>
          <a:endParaRPr lang="en-US"/>
        </a:p>
      </dgm:t>
    </dgm:pt>
    <dgm:pt modelId="{0BCDE924-848B-4410-9D82-FC2FC40A90C7}">
      <dgm:prSet phldrT="[Text]" custT="1"/>
      <dgm:spPr/>
      <dgm:t>
        <a:bodyPr/>
        <a:lstStyle/>
        <a:p>
          <a:r>
            <a:rPr lang="en-US" sz="2000" b="1" smtClean="0"/>
            <a:t>Applications</a:t>
          </a:r>
          <a:endParaRPr lang="en-US" sz="2000" b="1"/>
        </a:p>
      </dgm:t>
    </dgm:pt>
    <dgm:pt modelId="{1AE2C579-2E5E-42D5-96B1-203270114DAF}" type="parTrans" cxnId="{C608D2DD-6C1A-4A4E-B9D5-5D99DC48579E}">
      <dgm:prSet/>
      <dgm:spPr/>
      <dgm:t>
        <a:bodyPr/>
        <a:lstStyle/>
        <a:p>
          <a:endParaRPr lang="en-US"/>
        </a:p>
      </dgm:t>
    </dgm:pt>
    <dgm:pt modelId="{98B3E09D-8FFA-4BD9-BF42-E33BD4B80DDB}" type="sibTrans" cxnId="{C608D2DD-6C1A-4A4E-B9D5-5D99DC48579E}">
      <dgm:prSet/>
      <dgm:spPr/>
      <dgm:t>
        <a:bodyPr/>
        <a:lstStyle/>
        <a:p>
          <a:endParaRPr lang="en-US"/>
        </a:p>
      </dgm:t>
    </dgm:pt>
    <dgm:pt modelId="{ED44FCFE-2A71-4256-9ED1-EF25B1700AE7}">
      <dgm:prSet phldrT="[Text]"/>
      <dgm:spPr/>
      <dgm:t>
        <a:bodyPr/>
        <a:lstStyle/>
        <a:p>
          <a:r>
            <a:rPr lang="en-US" smtClean="0"/>
            <a:t>Model expertise</a:t>
          </a:r>
          <a:endParaRPr lang="en-US"/>
        </a:p>
      </dgm:t>
    </dgm:pt>
    <dgm:pt modelId="{382D7E31-E407-420F-85B5-DB065EEE743A}" type="parTrans" cxnId="{7B934A73-B5BC-43AF-82E2-B57F23F23C7E}">
      <dgm:prSet/>
      <dgm:spPr/>
      <dgm:t>
        <a:bodyPr/>
        <a:lstStyle/>
        <a:p>
          <a:endParaRPr lang="en-US"/>
        </a:p>
      </dgm:t>
    </dgm:pt>
    <dgm:pt modelId="{3E4CA5FF-6868-4697-B6D0-4C515EFDFECC}" type="sibTrans" cxnId="{7B934A73-B5BC-43AF-82E2-B57F23F23C7E}">
      <dgm:prSet/>
      <dgm:spPr/>
      <dgm:t>
        <a:bodyPr/>
        <a:lstStyle/>
        <a:p>
          <a:endParaRPr lang="en-US"/>
        </a:p>
      </dgm:t>
    </dgm:pt>
    <dgm:pt modelId="{E3DFD434-E3A4-4407-85AD-CC625BC74875}">
      <dgm:prSet/>
      <dgm:spPr/>
      <dgm:t>
        <a:bodyPr/>
        <a:lstStyle/>
        <a:p>
          <a:r>
            <a:rPr lang="en-US" smtClean="0"/>
            <a:t>Imaging/ video</a:t>
          </a:r>
        </a:p>
      </dgm:t>
    </dgm:pt>
    <dgm:pt modelId="{1FF98B4E-B544-46C5-AB47-CC84615E7356}" type="parTrans" cxnId="{1D31EB51-7C65-43C7-9E24-833634E0307D}">
      <dgm:prSet/>
      <dgm:spPr/>
      <dgm:t>
        <a:bodyPr/>
        <a:lstStyle/>
        <a:p>
          <a:endParaRPr lang="en-US"/>
        </a:p>
      </dgm:t>
    </dgm:pt>
    <dgm:pt modelId="{A1ADDFA4-AA55-4161-A91D-10B3148F30DC}" type="sibTrans" cxnId="{1D31EB51-7C65-43C7-9E24-833634E0307D}">
      <dgm:prSet/>
      <dgm:spPr/>
      <dgm:t>
        <a:bodyPr/>
        <a:lstStyle/>
        <a:p>
          <a:endParaRPr lang="en-US"/>
        </a:p>
      </dgm:t>
    </dgm:pt>
    <dgm:pt modelId="{89A80B42-DFB6-49E8-B8EA-F55DFA8EF2D8}">
      <dgm:prSet/>
      <dgm:spPr/>
      <dgm:t>
        <a:bodyPr/>
        <a:lstStyle/>
        <a:p>
          <a:r>
            <a:rPr lang="en-US" smtClean="0"/>
            <a:t>Mechatronics</a:t>
          </a:r>
        </a:p>
      </dgm:t>
    </dgm:pt>
    <dgm:pt modelId="{C4AAE2A3-4D39-4A8D-BABC-23AACEE23CAD}" type="parTrans" cxnId="{010BD3A4-8658-46FE-B03D-4E12A2C34CCF}">
      <dgm:prSet/>
      <dgm:spPr/>
      <dgm:t>
        <a:bodyPr/>
        <a:lstStyle/>
        <a:p>
          <a:endParaRPr lang="en-US"/>
        </a:p>
      </dgm:t>
    </dgm:pt>
    <dgm:pt modelId="{0DA2F0AA-3FFD-4199-80EB-5088B43C17FC}" type="sibTrans" cxnId="{010BD3A4-8658-46FE-B03D-4E12A2C34CCF}">
      <dgm:prSet/>
      <dgm:spPr/>
      <dgm:t>
        <a:bodyPr/>
        <a:lstStyle/>
        <a:p>
          <a:endParaRPr lang="en-US"/>
        </a:p>
      </dgm:t>
    </dgm:pt>
    <dgm:pt modelId="{33FDDE6D-9298-4FBC-8AF4-29FBA08078AE}">
      <dgm:prSet/>
      <dgm:spPr/>
      <dgm:t>
        <a:bodyPr/>
        <a:lstStyle/>
        <a:p>
          <a:r>
            <a:rPr lang="en-US" smtClean="0"/>
            <a:t>Robotics</a:t>
          </a:r>
        </a:p>
      </dgm:t>
    </dgm:pt>
    <dgm:pt modelId="{C888ADD9-BC78-4824-B621-E149B89D0128}" type="parTrans" cxnId="{19E40C4D-3B11-4DD4-966E-EC4CBA0004ED}">
      <dgm:prSet/>
      <dgm:spPr/>
      <dgm:t>
        <a:bodyPr/>
        <a:lstStyle/>
        <a:p>
          <a:endParaRPr lang="en-US"/>
        </a:p>
      </dgm:t>
    </dgm:pt>
    <dgm:pt modelId="{1C580500-CB86-44D6-8A6C-FA8380826034}" type="sibTrans" cxnId="{19E40C4D-3B11-4DD4-966E-EC4CBA0004ED}">
      <dgm:prSet/>
      <dgm:spPr/>
      <dgm:t>
        <a:bodyPr/>
        <a:lstStyle/>
        <a:p>
          <a:endParaRPr lang="en-US"/>
        </a:p>
      </dgm:t>
    </dgm:pt>
    <dgm:pt modelId="{721746CD-620E-4B31-A4ED-6116EA1902FA}">
      <dgm:prSet/>
      <dgm:spPr/>
      <dgm:t>
        <a:bodyPr/>
        <a:lstStyle/>
        <a:p>
          <a:r>
            <a:rPr lang="en-US" smtClean="0"/>
            <a:t>Automation</a:t>
          </a:r>
          <a:endParaRPr lang="en-US"/>
        </a:p>
      </dgm:t>
    </dgm:pt>
    <dgm:pt modelId="{33DFFEC9-DC4F-420E-8AAF-9023A79F2AA5}" type="parTrans" cxnId="{E5DBABB5-C915-4C85-AF5A-7B1CF4762424}">
      <dgm:prSet/>
      <dgm:spPr/>
      <dgm:t>
        <a:bodyPr/>
        <a:lstStyle/>
        <a:p>
          <a:endParaRPr lang="en-US"/>
        </a:p>
      </dgm:t>
    </dgm:pt>
    <dgm:pt modelId="{2E4BE629-FBED-4304-B2B9-21C573FC134A}" type="sibTrans" cxnId="{E5DBABB5-C915-4C85-AF5A-7B1CF4762424}">
      <dgm:prSet/>
      <dgm:spPr/>
      <dgm:t>
        <a:bodyPr/>
        <a:lstStyle/>
        <a:p>
          <a:endParaRPr lang="en-US"/>
        </a:p>
      </dgm:t>
    </dgm:pt>
    <dgm:pt modelId="{5BAD0CA7-68A5-4086-A59F-DED6BA521545}">
      <dgm:prSet phldrT="[Text]"/>
      <dgm:spPr/>
      <dgm:t>
        <a:bodyPr/>
        <a:lstStyle/>
        <a:p>
          <a:r>
            <a:rPr lang="en-US" smtClean="0"/>
            <a:t>Swarm: ant colony, birds flocking, bees, bacteria</a:t>
          </a:r>
          <a:endParaRPr lang="en-US"/>
        </a:p>
      </dgm:t>
    </dgm:pt>
    <dgm:pt modelId="{BEE97093-7365-4F57-86DE-544E0E8C2E73}" type="parTrans" cxnId="{A4FD934C-AD0A-4B61-B3F6-2B4AF44AC5EE}">
      <dgm:prSet/>
      <dgm:spPr/>
      <dgm:t>
        <a:bodyPr/>
        <a:lstStyle/>
        <a:p>
          <a:endParaRPr lang="en-US"/>
        </a:p>
      </dgm:t>
    </dgm:pt>
    <dgm:pt modelId="{9A6AD4BD-38E3-4B53-8858-8ACFE9C94A06}" type="sibTrans" cxnId="{A4FD934C-AD0A-4B61-B3F6-2B4AF44AC5EE}">
      <dgm:prSet/>
      <dgm:spPr/>
      <dgm:t>
        <a:bodyPr/>
        <a:lstStyle/>
        <a:p>
          <a:endParaRPr lang="en-US"/>
        </a:p>
      </dgm:t>
    </dgm:pt>
    <dgm:pt modelId="{B3AC75A4-4096-4031-BA1A-7B494F9D4A2D}" type="pres">
      <dgm:prSet presAssocID="{9B50FB98-E80F-4436-A3AA-153B461BD15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13D44-61DD-4A39-8A21-0E3775839229}" type="pres">
      <dgm:prSet presAssocID="{FF6AE5E5-F6FB-4D10-94B1-A6894631B90B}" presName="gear1" presStyleLbl="node1" presStyleIdx="0" presStyleCnt="3" custLinFactNeighborX="-13636" custLinFactNeighborY="-12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2DF82-38D8-47B1-B072-3329DB550414}" type="pres">
      <dgm:prSet presAssocID="{FF6AE5E5-F6FB-4D10-94B1-A6894631B90B}" presName="gear1srcNode" presStyleLbl="node1" presStyleIdx="0" presStyleCnt="3"/>
      <dgm:spPr/>
      <dgm:t>
        <a:bodyPr/>
        <a:lstStyle/>
        <a:p>
          <a:endParaRPr lang="en-US"/>
        </a:p>
      </dgm:t>
    </dgm:pt>
    <dgm:pt modelId="{796AC7D2-331E-4667-838A-028818210158}" type="pres">
      <dgm:prSet presAssocID="{FF6AE5E5-F6FB-4D10-94B1-A6894631B90B}" presName="gear1dstNode" presStyleLbl="node1" presStyleIdx="0" presStyleCnt="3"/>
      <dgm:spPr/>
      <dgm:t>
        <a:bodyPr/>
        <a:lstStyle/>
        <a:p>
          <a:endParaRPr lang="en-US"/>
        </a:p>
      </dgm:t>
    </dgm:pt>
    <dgm:pt modelId="{DB0C1ACE-4B0F-4984-BC50-366B24CB6024}" type="pres">
      <dgm:prSet presAssocID="{FF6AE5E5-F6FB-4D10-94B1-A6894631B90B}" presName="gear1ch" presStyleLbl="fgAcc1" presStyleIdx="0" presStyleCnt="3" custScaleX="76565" custScaleY="113542" custLinFactNeighborX="-36956" custLinFactNeighborY="-287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981E0-C537-4B32-A3EB-3C4A05E6E678}" type="pres">
      <dgm:prSet presAssocID="{1E5D77EF-0ACA-4D24-84BC-BA02271C02E9}" presName="gear2" presStyleLbl="node1" presStyleIdx="1" presStyleCnt="3" custLinFactNeighborX="-18751" custLinFactNeighborY="-16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0DB27-CAE5-40A6-9953-3E7A18F7A907}" type="pres">
      <dgm:prSet presAssocID="{1E5D77EF-0ACA-4D24-84BC-BA02271C02E9}" presName="gear2srcNode" presStyleLbl="node1" presStyleIdx="1" presStyleCnt="3"/>
      <dgm:spPr/>
      <dgm:t>
        <a:bodyPr/>
        <a:lstStyle/>
        <a:p>
          <a:endParaRPr lang="en-US"/>
        </a:p>
      </dgm:t>
    </dgm:pt>
    <dgm:pt modelId="{DCCBE648-1C61-40AA-8838-2097ACE6D0AB}" type="pres">
      <dgm:prSet presAssocID="{1E5D77EF-0ACA-4D24-84BC-BA02271C02E9}" presName="gear2dstNode" presStyleLbl="node1" presStyleIdx="1" presStyleCnt="3"/>
      <dgm:spPr/>
      <dgm:t>
        <a:bodyPr/>
        <a:lstStyle/>
        <a:p>
          <a:endParaRPr lang="en-US"/>
        </a:p>
      </dgm:t>
    </dgm:pt>
    <dgm:pt modelId="{A89403C7-99CF-40CC-8685-06B50C2812DD}" type="pres">
      <dgm:prSet presAssocID="{1E5D77EF-0ACA-4D24-84BC-BA02271C02E9}" presName="gear2ch" presStyleLbl="fgAcc1" presStyleIdx="1" presStyleCnt="3" custScaleX="74108" custScaleY="116742" custLinFactNeighborX="-5010" custLinFactNeighborY="-32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EE84D-F8AB-41F8-8C96-FC9D16B5FE92}" type="pres">
      <dgm:prSet presAssocID="{0BCDE924-848B-4410-9D82-FC2FC40A90C7}" presName="gear3" presStyleLbl="node1" presStyleIdx="2" presStyleCnt="3" custLinFactNeighborX="-15625" custLinFactNeighborY="11574"/>
      <dgm:spPr/>
      <dgm:t>
        <a:bodyPr/>
        <a:lstStyle/>
        <a:p>
          <a:endParaRPr lang="en-US"/>
        </a:p>
      </dgm:t>
    </dgm:pt>
    <dgm:pt modelId="{E1279D12-3AA4-40D6-9F86-364199D5535C}" type="pres">
      <dgm:prSet presAssocID="{0BCDE924-848B-4410-9D82-FC2FC40A90C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DEB10-CC18-43E2-BB8C-B175BD6CA21E}" type="pres">
      <dgm:prSet presAssocID="{0BCDE924-848B-4410-9D82-FC2FC40A90C7}" presName="gear3srcNode" presStyleLbl="node1" presStyleIdx="2" presStyleCnt="3"/>
      <dgm:spPr/>
      <dgm:t>
        <a:bodyPr/>
        <a:lstStyle/>
        <a:p>
          <a:endParaRPr lang="en-US"/>
        </a:p>
      </dgm:t>
    </dgm:pt>
    <dgm:pt modelId="{35392C55-15B1-45B8-9C09-5D6655B99D12}" type="pres">
      <dgm:prSet presAssocID="{0BCDE924-848B-4410-9D82-FC2FC40A90C7}" presName="gear3dstNode" presStyleLbl="node1" presStyleIdx="2" presStyleCnt="3"/>
      <dgm:spPr/>
      <dgm:t>
        <a:bodyPr/>
        <a:lstStyle/>
        <a:p>
          <a:endParaRPr lang="en-US"/>
        </a:p>
      </dgm:t>
    </dgm:pt>
    <dgm:pt modelId="{5E2E5678-CA6A-4237-9BF7-DEC3C3E5C4A9}" type="pres">
      <dgm:prSet presAssocID="{0BCDE924-848B-4410-9D82-FC2FC40A90C7}" presName="gear3ch" presStyleLbl="fgAcc1" presStyleIdx="2" presStyleCnt="3" custLinFactNeighborX="-93453" custLinFactNeighborY="-386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310F9-B72E-4806-A8A7-D9238977FD8D}" type="pres">
      <dgm:prSet presAssocID="{E1C32D2A-4736-43AC-A7A3-BFEFD6FE98C7}" presName="connector1" presStyleLbl="sibTrans2D1" presStyleIdx="0" presStyleCnt="3" custAng="6981544" custLinFactNeighborX="-33312" custLinFactNeighborY="-8307"/>
      <dgm:spPr/>
      <dgm:t>
        <a:bodyPr/>
        <a:lstStyle/>
        <a:p>
          <a:endParaRPr lang="en-US"/>
        </a:p>
      </dgm:t>
    </dgm:pt>
    <dgm:pt modelId="{C1F99EEE-7940-4612-902A-4F62BA2F414A}" type="pres">
      <dgm:prSet presAssocID="{36F57566-509A-4458-A815-6116704096DA}" presName="connector2" presStyleLbl="sibTrans2D1" presStyleIdx="1" presStyleCnt="3" custLinFactNeighborX="-14663" custLinFactNeighborY="-13273"/>
      <dgm:spPr/>
      <dgm:t>
        <a:bodyPr/>
        <a:lstStyle/>
        <a:p>
          <a:endParaRPr lang="en-US"/>
        </a:p>
      </dgm:t>
    </dgm:pt>
    <dgm:pt modelId="{2345EA20-218E-4868-A73B-FD32F3D020A9}" type="pres">
      <dgm:prSet presAssocID="{98B3E09D-8FFA-4BD9-BF42-E33BD4B80DDB}" presName="connector3" presStyleLbl="sibTrans2D1" presStyleIdx="2" presStyleCnt="3" custLinFactNeighborX="-13600" custLinFactNeighborY="-12311"/>
      <dgm:spPr/>
      <dgm:t>
        <a:bodyPr/>
        <a:lstStyle/>
        <a:p>
          <a:endParaRPr lang="en-US"/>
        </a:p>
      </dgm:t>
    </dgm:pt>
  </dgm:ptLst>
  <dgm:cxnLst>
    <dgm:cxn modelId="{B22A3103-5BEC-4DF7-BC3D-8A3EBB82A839}" type="presOf" srcId="{1E5D77EF-0ACA-4D24-84BC-BA02271C02E9}" destId="{110981E0-C537-4B32-A3EB-3C4A05E6E678}" srcOrd="0" destOrd="0" presId="urn:microsoft.com/office/officeart/2005/8/layout/gear1"/>
    <dgm:cxn modelId="{D62E91B4-B126-4EB6-8CE7-AF59026A1A17}" srcId="{1E5D77EF-0ACA-4D24-84BC-BA02271C02E9}" destId="{DDCDEB7D-58AD-4E04-A393-5B10C1D56B03}" srcOrd="1" destOrd="0" parTransId="{82422486-9C24-4FD4-A8D8-FFEB93778FA6}" sibTransId="{4831BE55-B51C-46FD-B442-06F2BE393BE4}"/>
    <dgm:cxn modelId="{511647DD-8DEC-4A8D-926B-99E4401D087A}" type="presOf" srcId="{6956461E-7F4A-4C60-9E38-8E6D877BD273}" destId="{DB0C1ACE-4B0F-4984-BC50-366B24CB6024}" srcOrd="0" destOrd="1" presId="urn:microsoft.com/office/officeart/2005/8/layout/gear1"/>
    <dgm:cxn modelId="{1568D6EE-4A3C-46E3-AF3C-98CBFF47A98F}" type="presOf" srcId="{211FB7B4-8D94-4035-A3BB-D5722BB35A7F}" destId="{DB0C1ACE-4B0F-4984-BC50-366B24CB6024}" srcOrd="0" destOrd="3" presId="urn:microsoft.com/office/officeart/2005/8/layout/gear1"/>
    <dgm:cxn modelId="{6F862BBF-2C68-4AE7-B417-599A06CEB0EF}" type="presOf" srcId="{DDCDEB7D-58AD-4E04-A393-5B10C1D56B03}" destId="{A89403C7-99CF-40CC-8685-06B50C2812DD}" srcOrd="0" destOrd="1" presId="urn:microsoft.com/office/officeart/2005/8/layout/gear1"/>
    <dgm:cxn modelId="{47FAE909-3EF3-4A6A-8D99-DC0E5B15388B}" srcId="{FF6AE5E5-F6FB-4D10-94B1-A6894631B90B}" destId="{6956461E-7F4A-4C60-9E38-8E6D877BD273}" srcOrd="1" destOrd="0" parTransId="{7AB0F517-706A-4440-B163-864C6E4BCFFF}" sibTransId="{5E82EC29-6D3F-4CD8-A496-6DE2DDDC72E6}"/>
    <dgm:cxn modelId="{7151DA7C-C929-4B0F-85B9-9A2171729223}" type="presOf" srcId="{ED44FCFE-2A71-4256-9ED1-EF25B1700AE7}" destId="{5E2E5678-CA6A-4237-9BF7-DEC3C3E5C4A9}" srcOrd="0" destOrd="0" presId="urn:microsoft.com/office/officeart/2005/8/layout/gear1"/>
    <dgm:cxn modelId="{3461A2A7-3D6B-4C20-BF4B-730A25830D10}" type="presOf" srcId="{0BCDE924-848B-4410-9D82-FC2FC40A90C7}" destId="{35392C55-15B1-45B8-9C09-5D6655B99D12}" srcOrd="3" destOrd="0" presId="urn:microsoft.com/office/officeart/2005/8/layout/gear1"/>
    <dgm:cxn modelId="{5A1597C2-BCFF-4AE2-9EA7-6533FEFEDC42}" type="presOf" srcId="{0BCDE924-848B-4410-9D82-FC2FC40A90C7}" destId="{E1279D12-3AA4-40D6-9F86-364199D5535C}" srcOrd="1" destOrd="0" presId="urn:microsoft.com/office/officeart/2005/8/layout/gear1"/>
    <dgm:cxn modelId="{5A3AC9D0-916E-435D-8A50-38F48FAE3C30}" type="presOf" srcId="{36F57566-509A-4458-A815-6116704096DA}" destId="{C1F99EEE-7940-4612-902A-4F62BA2F414A}" srcOrd="0" destOrd="0" presId="urn:microsoft.com/office/officeart/2005/8/layout/gear1"/>
    <dgm:cxn modelId="{E81C0B06-008F-422F-B2F1-346F90DD5093}" type="presOf" srcId="{98B3E09D-8FFA-4BD9-BF42-E33BD4B80DDB}" destId="{2345EA20-218E-4868-A73B-FD32F3D020A9}" srcOrd="0" destOrd="0" presId="urn:microsoft.com/office/officeart/2005/8/layout/gear1"/>
    <dgm:cxn modelId="{65EF728E-B5DF-4665-8CFF-91D22DD6945F}" type="presOf" srcId="{5BAD0CA7-68A5-4086-A59F-DED6BA521545}" destId="{A89403C7-99CF-40CC-8685-06B50C2812DD}" srcOrd="0" destOrd="4" presId="urn:microsoft.com/office/officeart/2005/8/layout/gear1"/>
    <dgm:cxn modelId="{D2BC3BF5-CD19-491E-B1E7-4C13A4E00DC6}" type="presOf" srcId="{1E5D77EF-0ACA-4D24-84BC-BA02271C02E9}" destId="{DCCBE648-1C61-40AA-8838-2097ACE6D0AB}" srcOrd="2" destOrd="0" presId="urn:microsoft.com/office/officeart/2005/8/layout/gear1"/>
    <dgm:cxn modelId="{BC5471EC-260D-4BE5-8367-64D3B6334662}" type="presOf" srcId="{95E2D3FE-1DD9-4DD1-887C-46B60B8563A0}" destId="{A89403C7-99CF-40CC-8685-06B50C2812DD}" srcOrd="0" destOrd="2" presId="urn:microsoft.com/office/officeart/2005/8/layout/gear1"/>
    <dgm:cxn modelId="{D52F60DF-3AE1-4E62-81F1-96BF5DAA91F6}" srcId="{FF6AE5E5-F6FB-4D10-94B1-A6894631B90B}" destId="{579DB05C-CFD2-476B-8493-AEA623483652}" srcOrd="0" destOrd="0" parTransId="{ABFDEF84-470A-4A88-B74F-D3BBFCA24962}" sibTransId="{8688A45A-E2C9-4085-AF35-0B5C39167376}"/>
    <dgm:cxn modelId="{3C54E7B1-780D-47F0-A3CA-77ECEE04311E}" type="presOf" srcId="{1E5D77EF-0ACA-4D24-84BC-BA02271C02E9}" destId="{12D0DB27-CAE5-40A6-9953-3E7A18F7A907}" srcOrd="1" destOrd="0" presId="urn:microsoft.com/office/officeart/2005/8/layout/gear1"/>
    <dgm:cxn modelId="{5B81DBD5-0FA6-4867-AC90-B649DCE91843}" type="presOf" srcId="{89A80B42-DFB6-49E8-B8EA-F55DFA8EF2D8}" destId="{5E2E5678-CA6A-4237-9BF7-DEC3C3E5C4A9}" srcOrd="0" destOrd="2" presId="urn:microsoft.com/office/officeart/2005/8/layout/gear1"/>
    <dgm:cxn modelId="{B46EB4E3-D055-46EE-8CBF-EB1466416CFD}" srcId="{FF6AE5E5-F6FB-4D10-94B1-A6894631B90B}" destId="{211FB7B4-8D94-4035-A3BB-D5722BB35A7F}" srcOrd="3" destOrd="0" parTransId="{35D40885-605F-4E8A-8132-11F800298617}" sibTransId="{9F90637D-FE47-4CA6-A886-A184EA822E19}"/>
    <dgm:cxn modelId="{1D31EB51-7C65-43C7-9E24-833634E0307D}" srcId="{0BCDE924-848B-4410-9D82-FC2FC40A90C7}" destId="{E3DFD434-E3A4-4407-85AD-CC625BC74875}" srcOrd="1" destOrd="0" parTransId="{1FF98B4E-B544-46C5-AB47-CC84615E7356}" sibTransId="{A1ADDFA4-AA55-4161-A91D-10B3148F30DC}"/>
    <dgm:cxn modelId="{BDD9482B-8F2B-45A0-9819-336B86707B6E}" type="presOf" srcId="{9B50FB98-E80F-4436-A3AA-153B461BD153}" destId="{B3AC75A4-4096-4031-BA1A-7B494F9D4A2D}" srcOrd="0" destOrd="0" presId="urn:microsoft.com/office/officeart/2005/8/layout/gear1"/>
    <dgm:cxn modelId="{A6ACABAB-6F8D-421B-A1D1-043E8DA9DD8E}" srcId="{FF6AE5E5-F6FB-4D10-94B1-A6894631B90B}" destId="{451D44C0-F8B1-4D75-9CCE-B4C921730FEC}" srcOrd="2" destOrd="0" parTransId="{AAACAA63-C7EF-411D-B031-43A8582D34FB}" sibTransId="{7AD60B22-4EC7-4A00-AF88-5F8525049CAA}"/>
    <dgm:cxn modelId="{010BD3A4-8658-46FE-B03D-4E12A2C34CCF}" srcId="{0BCDE924-848B-4410-9D82-FC2FC40A90C7}" destId="{89A80B42-DFB6-49E8-B8EA-F55DFA8EF2D8}" srcOrd="2" destOrd="0" parTransId="{C4AAE2A3-4D39-4A8D-BABC-23AACEE23CAD}" sibTransId="{0DA2F0AA-3FFD-4199-80EB-5088B43C17FC}"/>
    <dgm:cxn modelId="{CA61DE30-17FF-48AC-8D21-88A93F5B1C6C}" type="presOf" srcId="{451D44C0-F8B1-4D75-9CCE-B4C921730FEC}" destId="{DB0C1ACE-4B0F-4984-BC50-366B24CB6024}" srcOrd="0" destOrd="2" presId="urn:microsoft.com/office/officeart/2005/8/layout/gear1"/>
    <dgm:cxn modelId="{1028A3D5-E597-4981-BEDB-A44184D7C1DF}" type="presOf" srcId="{33FDDE6D-9298-4FBC-8AF4-29FBA08078AE}" destId="{5E2E5678-CA6A-4237-9BF7-DEC3C3E5C4A9}" srcOrd="0" destOrd="3" presId="urn:microsoft.com/office/officeart/2005/8/layout/gear1"/>
    <dgm:cxn modelId="{0542F718-AE89-476E-9A84-8699F3C8F211}" type="presOf" srcId="{1A0E8213-1956-4E67-BDA1-D31273842379}" destId="{A89403C7-99CF-40CC-8685-06B50C2812DD}" srcOrd="0" destOrd="3" presId="urn:microsoft.com/office/officeart/2005/8/layout/gear1"/>
    <dgm:cxn modelId="{3BC7879D-079A-4091-9FA9-AC17CA271B1A}" srcId="{1E5D77EF-0ACA-4D24-84BC-BA02271C02E9}" destId="{1A0E8213-1956-4E67-BDA1-D31273842379}" srcOrd="3" destOrd="0" parTransId="{9F2DC004-01E6-46EA-BDAC-9494C951BF75}" sibTransId="{BECB6B8F-2189-421B-ABD1-5ABB8BE0CACD}"/>
    <dgm:cxn modelId="{7B934A73-B5BC-43AF-82E2-B57F23F23C7E}" srcId="{0BCDE924-848B-4410-9D82-FC2FC40A90C7}" destId="{ED44FCFE-2A71-4256-9ED1-EF25B1700AE7}" srcOrd="0" destOrd="0" parTransId="{382D7E31-E407-420F-85B5-DB065EEE743A}" sibTransId="{3E4CA5FF-6868-4697-B6D0-4C515EFDFECC}"/>
    <dgm:cxn modelId="{C608D2DD-6C1A-4A4E-B9D5-5D99DC48579E}" srcId="{9B50FB98-E80F-4436-A3AA-153B461BD153}" destId="{0BCDE924-848B-4410-9D82-FC2FC40A90C7}" srcOrd="2" destOrd="0" parTransId="{1AE2C579-2E5E-42D5-96B1-203270114DAF}" sibTransId="{98B3E09D-8FFA-4BD9-BF42-E33BD4B80DDB}"/>
    <dgm:cxn modelId="{E5DBABB5-C915-4C85-AF5A-7B1CF4762424}" srcId="{0BCDE924-848B-4410-9D82-FC2FC40A90C7}" destId="{721746CD-620E-4B31-A4ED-6116EA1902FA}" srcOrd="4" destOrd="0" parTransId="{33DFFEC9-DC4F-420E-8AAF-9023A79F2AA5}" sibTransId="{2E4BE629-FBED-4304-B2B9-21C573FC134A}"/>
    <dgm:cxn modelId="{5D73A35C-D067-47FF-A9C2-7DE1C7EE653D}" type="presOf" srcId="{E3DFD434-E3A4-4407-85AD-CC625BC74875}" destId="{5E2E5678-CA6A-4237-9BF7-DEC3C3E5C4A9}" srcOrd="0" destOrd="1" presId="urn:microsoft.com/office/officeart/2005/8/layout/gear1"/>
    <dgm:cxn modelId="{17D4E6DE-16A5-4C3D-A3A5-7C42CA54C387}" type="presOf" srcId="{0BCDE924-848B-4410-9D82-FC2FC40A90C7}" destId="{7E7EE84D-F8AB-41F8-8C96-FC9D16B5FE92}" srcOrd="0" destOrd="0" presId="urn:microsoft.com/office/officeart/2005/8/layout/gear1"/>
    <dgm:cxn modelId="{A4FD934C-AD0A-4B61-B3F6-2B4AF44AC5EE}" srcId="{1E5D77EF-0ACA-4D24-84BC-BA02271C02E9}" destId="{5BAD0CA7-68A5-4086-A59F-DED6BA521545}" srcOrd="4" destOrd="0" parTransId="{BEE97093-7365-4F57-86DE-544E0E8C2E73}" sibTransId="{9A6AD4BD-38E3-4B53-8858-8ACFE9C94A06}"/>
    <dgm:cxn modelId="{946E71A6-A0D9-4AA7-BFA7-D1A0C4A6AC33}" type="presOf" srcId="{FF6AE5E5-F6FB-4D10-94B1-A6894631B90B}" destId="{D602DF82-38D8-47B1-B072-3329DB550414}" srcOrd="1" destOrd="0" presId="urn:microsoft.com/office/officeart/2005/8/layout/gear1"/>
    <dgm:cxn modelId="{6062EFFE-A330-4409-B096-4EECF4E384F6}" type="presOf" srcId="{FF6AE5E5-F6FB-4D10-94B1-A6894631B90B}" destId="{796AC7D2-331E-4667-838A-028818210158}" srcOrd="2" destOrd="0" presId="urn:microsoft.com/office/officeart/2005/8/layout/gear1"/>
    <dgm:cxn modelId="{7BA5C8C4-DC7C-4271-9D04-71FC45E3D593}" type="presOf" srcId="{579DB05C-CFD2-476B-8493-AEA623483652}" destId="{DB0C1ACE-4B0F-4984-BC50-366B24CB6024}" srcOrd="0" destOrd="0" presId="urn:microsoft.com/office/officeart/2005/8/layout/gear1"/>
    <dgm:cxn modelId="{D4757F2A-B15B-4040-82EC-56CEA15C2C6B}" type="presOf" srcId="{374B30F1-370C-4D4B-BF7C-E9981953BEE5}" destId="{A89403C7-99CF-40CC-8685-06B50C2812DD}" srcOrd="0" destOrd="0" presId="urn:microsoft.com/office/officeart/2005/8/layout/gear1"/>
    <dgm:cxn modelId="{13E7D3A8-F18D-4676-BFD0-96989092119F}" type="presOf" srcId="{FF6AE5E5-F6FB-4D10-94B1-A6894631B90B}" destId="{71213D44-61DD-4A39-8A21-0E3775839229}" srcOrd="0" destOrd="0" presId="urn:microsoft.com/office/officeart/2005/8/layout/gear1"/>
    <dgm:cxn modelId="{95C36490-EADD-4E9D-8693-D8AB2FD236F6}" type="presOf" srcId="{721746CD-620E-4B31-A4ED-6116EA1902FA}" destId="{5E2E5678-CA6A-4237-9BF7-DEC3C3E5C4A9}" srcOrd="0" destOrd="4" presId="urn:microsoft.com/office/officeart/2005/8/layout/gear1"/>
    <dgm:cxn modelId="{B7ADEE63-4114-49F0-829A-5AC124D0A246}" srcId="{9B50FB98-E80F-4436-A3AA-153B461BD153}" destId="{1E5D77EF-0ACA-4D24-84BC-BA02271C02E9}" srcOrd="1" destOrd="0" parTransId="{69D59809-3344-40EA-B673-FD26B017ADA7}" sibTransId="{36F57566-509A-4458-A815-6116704096DA}"/>
    <dgm:cxn modelId="{9493A907-32DA-45E0-A6EB-99EB7C627759}" srcId="{1E5D77EF-0ACA-4D24-84BC-BA02271C02E9}" destId="{95E2D3FE-1DD9-4DD1-887C-46B60B8563A0}" srcOrd="2" destOrd="0" parTransId="{18E3C889-C6FA-4E71-9465-C7FE608289B4}" sibTransId="{EA0EB1BA-D462-4380-80EB-7DC08F03CFB2}"/>
    <dgm:cxn modelId="{405E9196-0469-4E62-9F36-F9FE8C78C4AC}" srcId="{1E5D77EF-0ACA-4D24-84BC-BA02271C02E9}" destId="{374B30F1-370C-4D4B-BF7C-E9981953BEE5}" srcOrd="0" destOrd="0" parTransId="{0B9EBFEF-65BA-4C06-A3FC-33A854720540}" sibTransId="{23BF7280-71E3-4099-A46E-0F047AFFEDD0}"/>
    <dgm:cxn modelId="{19E40C4D-3B11-4DD4-966E-EC4CBA0004ED}" srcId="{0BCDE924-848B-4410-9D82-FC2FC40A90C7}" destId="{33FDDE6D-9298-4FBC-8AF4-29FBA08078AE}" srcOrd="3" destOrd="0" parTransId="{C888ADD9-BC78-4824-B621-E149B89D0128}" sibTransId="{1C580500-CB86-44D6-8A6C-FA8380826034}"/>
    <dgm:cxn modelId="{77A00B35-458F-4F05-AA6F-5F42B3EB8583}" type="presOf" srcId="{0BCDE924-848B-4410-9D82-FC2FC40A90C7}" destId="{612DEB10-CC18-43E2-BB8C-B175BD6CA21E}" srcOrd="2" destOrd="0" presId="urn:microsoft.com/office/officeart/2005/8/layout/gear1"/>
    <dgm:cxn modelId="{5DC4CBF7-B8CC-4A28-A225-9EDFAFC34C81}" type="presOf" srcId="{E1C32D2A-4736-43AC-A7A3-BFEFD6FE98C7}" destId="{340310F9-B72E-4806-A8A7-D9238977FD8D}" srcOrd="0" destOrd="0" presId="urn:microsoft.com/office/officeart/2005/8/layout/gear1"/>
    <dgm:cxn modelId="{8AEA80FD-5CDC-4950-A873-BAEE3483BB9F}" srcId="{9B50FB98-E80F-4436-A3AA-153B461BD153}" destId="{FF6AE5E5-F6FB-4D10-94B1-A6894631B90B}" srcOrd="0" destOrd="0" parTransId="{24797F62-CD05-4228-9D3D-00E989E4C7EA}" sibTransId="{E1C32D2A-4736-43AC-A7A3-BFEFD6FE98C7}"/>
    <dgm:cxn modelId="{D965B0AC-10E4-44B3-BFD8-DAABC1F5E71B}" type="presParOf" srcId="{B3AC75A4-4096-4031-BA1A-7B494F9D4A2D}" destId="{71213D44-61DD-4A39-8A21-0E3775839229}" srcOrd="0" destOrd="0" presId="urn:microsoft.com/office/officeart/2005/8/layout/gear1"/>
    <dgm:cxn modelId="{ED97D8DA-B5C2-447D-B906-86404CE9D170}" type="presParOf" srcId="{B3AC75A4-4096-4031-BA1A-7B494F9D4A2D}" destId="{D602DF82-38D8-47B1-B072-3329DB550414}" srcOrd="1" destOrd="0" presId="urn:microsoft.com/office/officeart/2005/8/layout/gear1"/>
    <dgm:cxn modelId="{F7A48C68-FC1E-4F29-A241-33DB1A54A434}" type="presParOf" srcId="{B3AC75A4-4096-4031-BA1A-7B494F9D4A2D}" destId="{796AC7D2-331E-4667-838A-028818210158}" srcOrd="2" destOrd="0" presId="urn:microsoft.com/office/officeart/2005/8/layout/gear1"/>
    <dgm:cxn modelId="{09329F71-606C-473B-91AD-DB8EC26190AF}" type="presParOf" srcId="{B3AC75A4-4096-4031-BA1A-7B494F9D4A2D}" destId="{DB0C1ACE-4B0F-4984-BC50-366B24CB6024}" srcOrd="3" destOrd="0" presId="urn:microsoft.com/office/officeart/2005/8/layout/gear1"/>
    <dgm:cxn modelId="{61499712-8CCB-462F-8044-DBAC30CDA252}" type="presParOf" srcId="{B3AC75A4-4096-4031-BA1A-7B494F9D4A2D}" destId="{110981E0-C537-4B32-A3EB-3C4A05E6E678}" srcOrd="4" destOrd="0" presId="urn:microsoft.com/office/officeart/2005/8/layout/gear1"/>
    <dgm:cxn modelId="{603941BF-4C5A-4385-95ED-010E4F8B6BFA}" type="presParOf" srcId="{B3AC75A4-4096-4031-BA1A-7B494F9D4A2D}" destId="{12D0DB27-CAE5-40A6-9953-3E7A18F7A907}" srcOrd="5" destOrd="0" presId="urn:microsoft.com/office/officeart/2005/8/layout/gear1"/>
    <dgm:cxn modelId="{23E6B001-FC81-482D-950A-E8D2EF109720}" type="presParOf" srcId="{B3AC75A4-4096-4031-BA1A-7B494F9D4A2D}" destId="{DCCBE648-1C61-40AA-8838-2097ACE6D0AB}" srcOrd="6" destOrd="0" presId="urn:microsoft.com/office/officeart/2005/8/layout/gear1"/>
    <dgm:cxn modelId="{B4380662-5DCA-4225-9179-F0FD79954F95}" type="presParOf" srcId="{B3AC75A4-4096-4031-BA1A-7B494F9D4A2D}" destId="{A89403C7-99CF-40CC-8685-06B50C2812DD}" srcOrd="7" destOrd="0" presId="urn:microsoft.com/office/officeart/2005/8/layout/gear1"/>
    <dgm:cxn modelId="{E86B92E8-35AD-4A59-8B0C-0B8F2CF5CDFD}" type="presParOf" srcId="{B3AC75A4-4096-4031-BA1A-7B494F9D4A2D}" destId="{7E7EE84D-F8AB-41F8-8C96-FC9D16B5FE92}" srcOrd="8" destOrd="0" presId="urn:microsoft.com/office/officeart/2005/8/layout/gear1"/>
    <dgm:cxn modelId="{B97CD50E-ECBA-40AE-9C09-DCA192F95A83}" type="presParOf" srcId="{B3AC75A4-4096-4031-BA1A-7B494F9D4A2D}" destId="{E1279D12-3AA4-40D6-9F86-364199D5535C}" srcOrd="9" destOrd="0" presId="urn:microsoft.com/office/officeart/2005/8/layout/gear1"/>
    <dgm:cxn modelId="{0F5AB723-ED78-43DB-952C-953C8F905FC3}" type="presParOf" srcId="{B3AC75A4-4096-4031-BA1A-7B494F9D4A2D}" destId="{612DEB10-CC18-43E2-BB8C-B175BD6CA21E}" srcOrd="10" destOrd="0" presId="urn:microsoft.com/office/officeart/2005/8/layout/gear1"/>
    <dgm:cxn modelId="{853625B7-76B3-4D84-A7A7-455188F6D299}" type="presParOf" srcId="{B3AC75A4-4096-4031-BA1A-7B494F9D4A2D}" destId="{35392C55-15B1-45B8-9C09-5D6655B99D12}" srcOrd="11" destOrd="0" presId="urn:microsoft.com/office/officeart/2005/8/layout/gear1"/>
    <dgm:cxn modelId="{62191EA7-0877-4D2A-97A1-B061726FB946}" type="presParOf" srcId="{B3AC75A4-4096-4031-BA1A-7B494F9D4A2D}" destId="{5E2E5678-CA6A-4237-9BF7-DEC3C3E5C4A9}" srcOrd="12" destOrd="0" presId="urn:microsoft.com/office/officeart/2005/8/layout/gear1"/>
    <dgm:cxn modelId="{C0A36477-0207-493E-8EBC-F1D09B1D3DF0}" type="presParOf" srcId="{B3AC75A4-4096-4031-BA1A-7B494F9D4A2D}" destId="{340310F9-B72E-4806-A8A7-D9238977FD8D}" srcOrd="13" destOrd="0" presId="urn:microsoft.com/office/officeart/2005/8/layout/gear1"/>
    <dgm:cxn modelId="{D9050E2A-62B0-4E50-8753-80E4CB0D4F7D}" type="presParOf" srcId="{B3AC75A4-4096-4031-BA1A-7B494F9D4A2D}" destId="{C1F99EEE-7940-4612-902A-4F62BA2F414A}" srcOrd="14" destOrd="0" presId="urn:microsoft.com/office/officeart/2005/8/layout/gear1"/>
    <dgm:cxn modelId="{7761F552-2A89-48CD-8953-AE148532CB45}" type="presParOf" srcId="{B3AC75A4-4096-4031-BA1A-7B494F9D4A2D}" destId="{2345EA20-218E-4868-A73B-FD32F3D020A9}" srcOrd="15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5506-457E-47A4-BE30-189C5F9F4B6D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B1F7EC8C-C7FD-4C41-A24B-5E3CB8320817}">
      <dgm:prSet phldrT="[Text]" custT="1"/>
      <dgm:spPr/>
      <dgm:t>
        <a:bodyPr/>
        <a:lstStyle/>
        <a:p>
          <a:r>
            <a:rPr lang="en-US" sz="2400" smtClean="0"/>
            <a:t>Computer</a:t>
          </a:r>
          <a:endParaRPr lang="en-US" sz="2400"/>
        </a:p>
      </dgm:t>
    </dgm:pt>
    <dgm:pt modelId="{843F13A6-604D-4D8D-9004-B6CD26F8F086}" type="parTrans" cxnId="{986DC253-B861-4715-90A6-1C40963A1C03}">
      <dgm:prSet/>
      <dgm:spPr/>
      <dgm:t>
        <a:bodyPr/>
        <a:lstStyle/>
        <a:p>
          <a:endParaRPr lang="en-US"/>
        </a:p>
      </dgm:t>
    </dgm:pt>
    <dgm:pt modelId="{9433494D-BB3D-4E0D-9758-3A31C1942F3C}" type="sibTrans" cxnId="{986DC253-B861-4715-90A6-1C40963A1C03}">
      <dgm:prSet/>
      <dgm:spPr/>
      <dgm:t>
        <a:bodyPr/>
        <a:lstStyle/>
        <a:p>
          <a:endParaRPr lang="en-US"/>
        </a:p>
      </dgm:t>
    </dgm:pt>
    <dgm:pt modelId="{437C40A8-C7ED-4929-A6B0-94539245D3F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smtClean="0"/>
            <a:t>“Mimicking” Behavior</a:t>
          </a:r>
          <a:endParaRPr lang="en-US" sz="2200"/>
        </a:p>
      </dgm:t>
    </dgm:pt>
    <dgm:pt modelId="{4373196C-3915-48AA-9327-EE6BBC94A883}" type="parTrans" cxnId="{3EAFA79B-46B9-4880-B95F-C196F4DDFD2D}">
      <dgm:prSet/>
      <dgm:spPr/>
      <dgm:t>
        <a:bodyPr/>
        <a:lstStyle/>
        <a:p>
          <a:endParaRPr lang="en-US"/>
        </a:p>
      </dgm:t>
    </dgm:pt>
    <dgm:pt modelId="{2C6D285F-9B4B-4ED9-9539-A61B93BC4A1D}" type="sibTrans" cxnId="{3EAFA79B-46B9-4880-B95F-C196F4DDFD2D}">
      <dgm:prSet/>
      <dgm:spPr/>
      <dgm:t>
        <a:bodyPr/>
        <a:lstStyle/>
        <a:p>
          <a:endParaRPr lang="en-US"/>
        </a:p>
      </dgm:t>
    </dgm:pt>
    <dgm:pt modelId="{DF60A700-BFB0-41CF-9F92-CEE62A5C92BF}">
      <dgm:prSet phldrT="[Text]"/>
      <dgm:spPr/>
      <dgm:t>
        <a:bodyPr/>
        <a:lstStyle/>
        <a:p>
          <a:r>
            <a:rPr lang="en-US" smtClean="0"/>
            <a:t>Artificial Life ?</a:t>
          </a:r>
          <a:endParaRPr lang="en-US"/>
        </a:p>
      </dgm:t>
    </dgm:pt>
    <dgm:pt modelId="{9EF2A8F4-EBF6-4BE6-8164-2CF526D9520C}" type="parTrans" cxnId="{8D8459B2-7A10-4605-B334-93E7715C2531}">
      <dgm:prSet/>
      <dgm:spPr/>
      <dgm:t>
        <a:bodyPr/>
        <a:lstStyle/>
        <a:p>
          <a:endParaRPr lang="en-US"/>
        </a:p>
      </dgm:t>
    </dgm:pt>
    <dgm:pt modelId="{56BFC5CD-59CC-48AE-B202-D79F1E0329E6}" type="sibTrans" cxnId="{8D8459B2-7A10-4605-B334-93E7715C2531}">
      <dgm:prSet/>
      <dgm:spPr/>
      <dgm:t>
        <a:bodyPr/>
        <a:lstStyle/>
        <a:p>
          <a:endParaRPr lang="en-US"/>
        </a:p>
      </dgm:t>
    </dgm:pt>
    <dgm:pt modelId="{02CF67E0-D5BA-4C53-B2A1-6EC2571DFA27}" type="pres">
      <dgm:prSet presAssocID="{744B5506-457E-47A4-BE30-189C5F9F4B6D}" presName="arrowDiagram" presStyleCnt="0">
        <dgm:presLayoutVars>
          <dgm:chMax val="5"/>
          <dgm:dir/>
          <dgm:resizeHandles val="exact"/>
        </dgm:presLayoutVars>
      </dgm:prSet>
      <dgm:spPr/>
    </dgm:pt>
    <dgm:pt modelId="{02B4097D-5EC0-4D23-8F77-39B5DE30B3EF}" type="pres">
      <dgm:prSet presAssocID="{744B5506-457E-47A4-BE30-189C5F9F4B6D}" presName="arrow" presStyleLbl="bgShp" presStyleIdx="0" presStyleCnt="1" custAng="20893118" custScaleY="106667" custLinFactNeighborX="1065" custLinFactNeighborY="-1982"/>
      <dgm:spPr>
        <a:solidFill>
          <a:schemeClr val="accent6">
            <a:lumMod val="60000"/>
            <a:lumOff val="40000"/>
            <a:alpha val="37000"/>
          </a:schemeClr>
        </a:solidFill>
      </dgm:spPr>
    </dgm:pt>
    <dgm:pt modelId="{C55B6F71-E7C3-4D0C-B7D0-5ED22D3A10C0}" type="pres">
      <dgm:prSet presAssocID="{744B5506-457E-47A4-BE30-189C5F9F4B6D}" presName="arrowDiagram3" presStyleCnt="0"/>
      <dgm:spPr/>
    </dgm:pt>
    <dgm:pt modelId="{C2C2BF05-8576-4CDB-BD66-55B5D815214D}" type="pres">
      <dgm:prSet presAssocID="{B1F7EC8C-C7FD-4C41-A24B-5E3CB8320817}" presName="bullet3a" presStyleLbl="node1" presStyleIdx="0" presStyleCnt="3" custLinFactY="300000" custLinFactNeighborX="-37737" custLinFactNeighborY="304504"/>
      <dgm:spPr/>
    </dgm:pt>
    <dgm:pt modelId="{2A8508DD-0F02-4A34-A862-50330434E0CC}" type="pres">
      <dgm:prSet presAssocID="{B1F7EC8C-C7FD-4C41-A24B-5E3CB8320817}" presName="textBox3a" presStyleLbl="revTx" presStyleIdx="0" presStyleCnt="3" custScaleY="61072" custLinFactNeighborX="-60086" custLinFactNeighborY="40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4F26D-CA1C-4756-96DF-1B42A4F4EAA9}" type="pres">
      <dgm:prSet presAssocID="{437C40A8-C7ED-4929-A6B0-94539245D3FD}" presName="bullet3b" presStyleLbl="node1" presStyleIdx="1" presStyleCnt="3" custLinFactNeighborX="64301" custLinFactNeighborY="46177"/>
      <dgm:spPr/>
    </dgm:pt>
    <dgm:pt modelId="{42D1263C-14E9-46B3-9ADD-E4174463EB56}" type="pres">
      <dgm:prSet presAssocID="{437C40A8-C7ED-4929-A6B0-94539245D3FD}" presName="textBox3b" presStyleLbl="revTx" presStyleIdx="1" presStyleCnt="3" custScaleX="124610" custScaleY="30590" custLinFactNeighborX="15106" custLinFactNeighborY="-76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23831-8A80-43BF-83C7-99A0393F0FC1}" type="pres">
      <dgm:prSet presAssocID="{DF60A700-BFB0-41CF-9F92-CEE62A5C92BF}" presName="bullet3c" presStyleLbl="node1" presStyleIdx="2" presStyleCnt="3" custLinFactY="-50123" custLinFactNeighborX="90633" custLinFactNeighborY="-100000"/>
      <dgm:spPr/>
    </dgm:pt>
    <dgm:pt modelId="{8BBF2893-C744-4974-9DB3-6F6306B4948D}" type="pres">
      <dgm:prSet presAssocID="{DF60A700-BFB0-41CF-9F92-CEE62A5C92BF}" presName="textBox3c" presStyleLbl="revTx" presStyleIdx="2" presStyleCnt="3" custLinFactNeighborX="25653" custLinFactNeighborY="-43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DC253-B861-4715-90A6-1C40963A1C03}" srcId="{744B5506-457E-47A4-BE30-189C5F9F4B6D}" destId="{B1F7EC8C-C7FD-4C41-A24B-5E3CB8320817}" srcOrd="0" destOrd="0" parTransId="{843F13A6-604D-4D8D-9004-B6CD26F8F086}" sibTransId="{9433494D-BB3D-4E0D-9758-3A31C1942F3C}"/>
    <dgm:cxn modelId="{DA6E572F-B829-4D0F-9C12-DE030C60394E}" type="presOf" srcId="{DF60A700-BFB0-41CF-9F92-CEE62A5C92BF}" destId="{8BBF2893-C744-4974-9DB3-6F6306B4948D}" srcOrd="0" destOrd="0" presId="urn:microsoft.com/office/officeart/2005/8/layout/arrow2"/>
    <dgm:cxn modelId="{8D8459B2-7A10-4605-B334-93E7715C2531}" srcId="{744B5506-457E-47A4-BE30-189C5F9F4B6D}" destId="{DF60A700-BFB0-41CF-9F92-CEE62A5C92BF}" srcOrd="2" destOrd="0" parTransId="{9EF2A8F4-EBF6-4BE6-8164-2CF526D9520C}" sibTransId="{56BFC5CD-59CC-48AE-B202-D79F1E0329E6}"/>
    <dgm:cxn modelId="{FB116E88-F198-4108-B8C7-3B81A34F3140}" type="presOf" srcId="{744B5506-457E-47A4-BE30-189C5F9F4B6D}" destId="{02CF67E0-D5BA-4C53-B2A1-6EC2571DFA27}" srcOrd="0" destOrd="0" presId="urn:microsoft.com/office/officeart/2005/8/layout/arrow2"/>
    <dgm:cxn modelId="{3EAFA79B-46B9-4880-B95F-C196F4DDFD2D}" srcId="{744B5506-457E-47A4-BE30-189C5F9F4B6D}" destId="{437C40A8-C7ED-4929-A6B0-94539245D3FD}" srcOrd="1" destOrd="0" parTransId="{4373196C-3915-48AA-9327-EE6BBC94A883}" sibTransId="{2C6D285F-9B4B-4ED9-9539-A61B93BC4A1D}"/>
    <dgm:cxn modelId="{C51B59D7-B229-4FCE-BB1F-3485A3383AE6}" type="presOf" srcId="{B1F7EC8C-C7FD-4C41-A24B-5E3CB8320817}" destId="{2A8508DD-0F02-4A34-A862-50330434E0CC}" srcOrd="0" destOrd="0" presId="urn:microsoft.com/office/officeart/2005/8/layout/arrow2"/>
    <dgm:cxn modelId="{D4A620F9-2F43-4382-BCB7-03D268B1506D}" type="presOf" srcId="{437C40A8-C7ED-4929-A6B0-94539245D3FD}" destId="{42D1263C-14E9-46B3-9ADD-E4174463EB56}" srcOrd="0" destOrd="0" presId="urn:microsoft.com/office/officeart/2005/8/layout/arrow2"/>
    <dgm:cxn modelId="{B004C484-3C78-419E-827E-81F193B64A0F}" type="presParOf" srcId="{02CF67E0-D5BA-4C53-B2A1-6EC2571DFA27}" destId="{02B4097D-5EC0-4D23-8F77-39B5DE30B3EF}" srcOrd="0" destOrd="0" presId="urn:microsoft.com/office/officeart/2005/8/layout/arrow2"/>
    <dgm:cxn modelId="{A0C9ACA0-1EAF-488C-BEB8-DF4FB22EE1B2}" type="presParOf" srcId="{02CF67E0-D5BA-4C53-B2A1-6EC2571DFA27}" destId="{C55B6F71-E7C3-4D0C-B7D0-5ED22D3A10C0}" srcOrd="1" destOrd="0" presId="urn:microsoft.com/office/officeart/2005/8/layout/arrow2"/>
    <dgm:cxn modelId="{3B3FFA90-8DBB-4DC9-8A90-7D4A34068265}" type="presParOf" srcId="{C55B6F71-E7C3-4D0C-B7D0-5ED22D3A10C0}" destId="{C2C2BF05-8576-4CDB-BD66-55B5D815214D}" srcOrd="0" destOrd="0" presId="urn:microsoft.com/office/officeart/2005/8/layout/arrow2"/>
    <dgm:cxn modelId="{B1A5BC92-6F74-4B74-9A03-B718F6529854}" type="presParOf" srcId="{C55B6F71-E7C3-4D0C-B7D0-5ED22D3A10C0}" destId="{2A8508DD-0F02-4A34-A862-50330434E0CC}" srcOrd="1" destOrd="0" presId="urn:microsoft.com/office/officeart/2005/8/layout/arrow2"/>
    <dgm:cxn modelId="{7B5DF8F6-34CC-44F8-AB16-DC5392B80617}" type="presParOf" srcId="{C55B6F71-E7C3-4D0C-B7D0-5ED22D3A10C0}" destId="{B2B4F26D-CA1C-4756-96DF-1B42A4F4EAA9}" srcOrd="2" destOrd="0" presId="urn:microsoft.com/office/officeart/2005/8/layout/arrow2"/>
    <dgm:cxn modelId="{B6361D80-46EA-426C-BCE4-79C91C4D3911}" type="presParOf" srcId="{C55B6F71-E7C3-4D0C-B7D0-5ED22D3A10C0}" destId="{42D1263C-14E9-46B3-9ADD-E4174463EB56}" srcOrd="3" destOrd="0" presId="urn:microsoft.com/office/officeart/2005/8/layout/arrow2"/>
    <dgm:cxn modelId="{DB513059-59F4-4FC6-809F-79087DA9D79B}" type="presParOf" srcId="{C55B6F71-E7C3-4D0C-B7D0-5ED22D3A10C0}" destId="{77023831-8A80-43BF-83C7-99A0393F0FC1}" srcOrd="4" destOrd="0" presId="urn:microsoft.com/office/officeart/2005/8/layout/arrow2"/>
    <dgm:cxn modelId="{79C337AB-669F-4809-8102-3F9DC0F05BA5}" type="presParOf" srcId="{C55B6F71-E7C3-4D0C-B7D0-5ED22D3A10C0}" destId="{8BBF2893-C744-4974-9DB3-6F6306B4948D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7DED3-0428-4E1B-8C74-24DC3DA91129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8573-F631-428B-9C85-D14381310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EA1C6-AEA6-4AB5-AEB9-B18F678C6CA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8573-F631-428B-9C85-D1438131051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8573-F631-428B-9C85-D1438131051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BD4554-C9AF-4A42-82B8-0AD028FD1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21668A-0F82-42E4-A55E-1FCBE04E5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715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014938" y="5929306"/>
            <a:ext cx="4129062" cy="68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ea typeface="+mj-ea"/>
                <a:cs typeface="Gautami" pitchFamily="2"/>
              </a:rPr>
              <a:t>Pengantar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ea typeface="+mj-ea"/>
                <a:cs typeface="Gautami" pitchFamily="2"/>
              </a:rPr>
              <a:t> Intelijensia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ea typeface="+mj-ea"/>
                <a:cs typeface="Gautami" pitchFamily="2"/>
              </a:rPr>
              <a:t>B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ea typeface="+mj-ea"/>
                <a:cs typeface="Gautami" pitchFamily="2"/>
              </a:rPr>
              <a:t>uatan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ench Script MT" pitchFamily="66" charset="0"/>
              <a:ea typeface="+mj-ea"/>
              <a:cs typeface="Gautami" pitchFamily="2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586574" y="6429372"/>
            <a:ext cx="2472151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A.I. in industry application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5028-DF5E-475B-A924-11E3951A984B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5923-97AC-4A8F-8FEF-CD9CEC15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tfuzz_4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Image:Ttfuzz_5.pn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Image:Ttfuzz_6.pn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 rot="10800000" flipV="1">
            <a:off x="-150023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435769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5400" err="1" smtClean="0">
                <a:latin typeface="French Script MT" pitchFamily="66" charset="0"/>
                <a:cs typeface="Gautami" pitchFamily="2"/>
              </a:rPr>
              <a:t>Pengantar</a:t>
            </a:r>
            <a:r>
              <a:rPr lang="en-US" sz="5400" smtClean="0">
                <a:latin typeface="French Script MT" pitchFamily="66" charset="0"/>
                <a:cs typeface="Gautami" pitchFamily="2"/>
              </a:rPr>
              <a:t> Intelijensia </a:t>
            </a:r>
            <a:r>
              <a:rPr lang="en-US" sz="5400" dirty="0" err="1" smtClean="0">
                <a:latin typeface="French Script MT" pitchFamily="66" charset="0"/>
                <a:cs typeface="Gautami" pitchFamily="2"/>
              </a:rPr>
              <a:t>B</a:t>
            </a:r>
            <a:r>
              <a:rPr lang="en-US" sz="5400" smtClean="0">
                <a:latin typeface="French Script MT" pitchFamily="66" charset="0"/>
                <a:cs typeface="Gautami" pitchFamily="2"/>
              </a:rPr>
              <a:t>uatan</a:t>
            </a:r>
            <a:endParaRPr lang="en-US" sz="5400" dirty="0">
              <a:latin typeface="French Script MT" pitchFamily="66" charset="0"/>
              <a:cs typeface="Gautami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5429264"/>
            <a:ext cx="6400800" cy="1214446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Pertemuan 13 - A.I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 in industry application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066800"/>
            <a:ext cx="7400948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Stand-alone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berdiri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),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terikat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lain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Embedded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tergabung</a:t>
            </a:r>
            <a:r>
              <a:rPr lang="en-US" sz="2400" dirty="0" smtClean="0"/>
              <a:t>),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Middle-tier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penghubung</a:t>
            </a:r>
            <a:r>
              <a:rPr lang="en-US" sz="2400" dirty="0" smtClean="0"/>
              <a:t>), </a:t>
            </a: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rgbClr val="FF0000"/>
                </a:solidFill>
              </a:rPr>
              <a:t>data-warehouse, </a:t>
            </a:r>
            <a:r>
              <a:rPr lang="en-US" sz="2400" i="1" dirty="0" err="1" smtClean="0">
                <a:solidFill>
                  <a:srgbClr val="FF0000"/>
                </a:solidFill>
              </a:rPr>
              <a:t>datamining</a:t>
            </a:r>
            <a:r>
              <a:rPr lang="en-US" sz="2400" i="1" dirty="0" smtClean="0">
                <a:solidFill>
                  <a:srgbClr val="FF0000"/>
                </a:solidFill>
              </a:rPr>
              <a:t>, decision support system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</a:rPr>
              <a:t>Dedicated</a:t>
            </a:r>
            <a:r>
              <a:rPr lang="en-US" sz="28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mengabdi</a:t>
            </a:r>
            <a:r>
              <a:rPr lang="en-US" sz="2400" dirty="0" smtClean="0"/>
              <a:t>),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dihubungkan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8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Types of Expert System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Expert System Architecture</a:t>
            </a:r>
            <a:endParaRPr lang="en-US" sz="40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295400"/>
            <a:ext cx="8686800" cy="5181600"/>
            <a:chOff x="1238" y="11714"/>
            <a:chExt cx="9360" cy="5220"/>
          </a:xfrm>
        </p:grpSpPr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 flipV="1">
              <a:off x="7179" y="1473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238" y="13875"/>
              <a:ext cx="1261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600" dirty="0" err="1">
                  <a:latin typeface="+mj-lt"/>
                  <a:cs typeface="Arial" pitchFamily="34" charset="0"/>
                </a:rPr>
                <a:t>Pengguna</a:t>
              </a:r>
              <a:endParaRPr lang="en-US" sz="1600" dirty="0">
                <a:latin typeface="+mj-lt"/>
                <a:cs typeface="Arial" pitchFamily="34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3219" y="12074"/>
              <a:ext cx="2520" cy="4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dirty="0" err="1">
                  <a:latin typeface="Lucida Sans Unicode" pitchFamily="34" charset="0"/>
                </a:rPr>
                <a:t>Antar</a:t>
              </a:r>
              <a:r>
                <a:rPr lang="en-US" sz="1600" dirty="0">
                  <a:latin typeface="Lucida Sans Unicode" pitchFamily="34" charset="0"/>
                </a:rPr>
                <a:t> </a:t>
              </a:r>
              <a:r>
                <a:rPr lang="en-US" sz="1600" dirty="0" err="1">
                  <a:latin typeface="Lucida Sans Unicode" pitchFamily="34" charset="0"/>
                </a:rPr>
                <a:t>muka</a:t>
              </a:r>
              <a:r>
                <a:rPr lang="en-US" sz="1600" dirty="0">
                  <a:latin typeface="Lucida Sans Unicode" pitchFamily="34" charset="0"/>
                </a:rPr>
                <a:t> </a:t>
              </a:r>
              <a:r>
                <a:rPr lang="en-US" sz="1600" dirty="0" err="1">
                  <a:latin typeface="Lucida Sans Unicode" pitchFamily="34" charset="0"/>
                </a:rPr>
                <a:t>pengguna</a:t>
              </a:r>
              <a:r>
                <a:rPr lang="en-US" sz="1600" dirty="0">
                  <a:latin typeface="Lucida Sans Unicode" pitchFamily="34" charset="0"/>
                </a:rPr>
                <a:t> yang </a:t>
              </a:r>
              <a:r>
                <a:rPr lang="en-US" sz="1600" dirty="0" err="1">
                  <a:latin typeface="Lucida Sans Unicode" pitchFamily="34" charset="0"/>
                </a:rPr>
                <a:t>dapat</a:t>
              </a:r>
              <a:r>
                <a:rPr lang="en-US" sz="1600" dirty="0">
                  <a:latin typeface="Lucida Sans Unicode" pitchFamily="34" charset="0"/>
                </a:rPr>
                <a:t> </a:t>
              </a:r>
              <a:r>
                <a:rPr lang="en-US" sz="1600" dirty="0" err="1">
                  <a:latin typeface="Lucida Sans Unicode" pitchFamily="34" charset="0"/>
                </a:rPr>
                <a:t>berupa</a:t>
              </a:r>
              <a:r>
                <a:rPr lang="en-US" sz="1600" dirty="0">
                  <a:latin typeface="Lucida Sans Unicode" pitchFamily="34" charset="0"/>
                </a:rPr>
                <a:t>:</a:t>
              </a:r>
            </a:p>
            <a:p>
              <a:pPr>
                <a:spcAft>
                  <a:spcPts val="1000"/>
                </a:spcAft>
              </a:pPr>
              <a:endParaRPr lang="en-US" sz="1600" dirty="0">
                <a:latin typeface="Lucida Sans Unicode" pitchFamily="34" charset="0"/>
              </a:endParaRPr>
            </a:p>
            <a:p>
              <a:pPr lvl="1">
                <a:buFont typeface="Symbol" pitchFamily="18" charset="2"/>
                <a:buChar char="·"/>
              </a:pPr>
              <a:r>
                <a:rPr lang="en-US" sz="1600" dirty="0">
                  <a:latin typeface="Lucida Sans Unicode" pitchFamily="34" charset="0"/>
                </a:rPr>
                <a:t>Tanya </a:t>
              </a:r>
              <a:r>
                <a:rPr lang="en-US" sz="1600" dirty="0" err="1">
                  <a:latin typeface="Lucida Sans Unicode" pitchFamily="34" charset="0"/>
                </a:rPr>
                <a:t>jawab</a:t>
              </a:r>
              <a:r>
                <a:rPr lang="en-US" sz="1600" dirty="0">
                  <a:latin typeface="Lucida Sans Unicode" pitchFamily="34" charset="0"/>
                </a:rPr>
                <a:t>;</a:t>
              </a:r>
            </a:p>
            <a:p>
              <a:pPr>
                <a:spcAft>
                  <a:spcPts val="1000"/>
                </a:spcAft>
              </a:pPr>
              <a:endParaRPr lang="en-US" sz="1600" dirty="0">
                <a:latin typeface="Lucida Sans Unicode" pitchFamily="34" charset="0"/>
              </a:endParaRPr>
            </a:p>
            <a:p>
              <a:pPr lvl="1">
                <a:buFont typeface="Symbol" pitchFamily="18" charset="2"/>
                <a:buChar char="·"/>
              </a:pPr>
              <a:r>
                <a:rPr lang="en-US" sz="1600" dirty="0" err="1">
                  <a:latin typeface="Lucida Sans Unicode" pitchFamily="34" charset="0"/>
                </a:rPr>
                <a:t>Berbasis</a:t>
              </a:r>
              <a:r>
                <a:rPr lang="en-US" sz="1600" dirty="0">
                  <a:latin typeface="Lucida Sans Unicode" pitchFamily="34" charset="0"/>
                </a:rPr>
                <a:t> menu;</a:t>
              </a:r>
            </a:p>
            <a:p>
              <a:pPr>
                <a:spcAft>
                  <a:spcPts val="1000"/>
                </a:spcAft>
              </a:pPr>
              <a:endParaRPr lang="en-US" sz="1600" dirty="0">
                <a:latin typeface="Lucida Sans Unicode" pitchFamily="34" charset="0"/>
              </a:endParaRPr>
            </a:p>
            <a:p>
              <a:pPr lvl="1">
                <a:buFont typeface="Symbol" pitchFamily="18" charset="2"/>
                <a:buChar char="·"/>
              </a:pPr>
              <a:r>
                <a:rPr lang="en-US" sz="1600" dirty="0" err="1">
                  <a:latin typeface="Lucida Sans Unicode" pitchFamily="34" charset="0"/>
                </a:rPr>
                <a:t>Bahasa</a:t>
              </a:r>
              <a:r>
                <a:rPr lang="en-US" sz="1600" dirty="0">
                  <a:latin typeface="Lucida Sans Unicode" pitchFamily="34" charset="0"/>
                </a:rPr>
                <a:t> </a:t>
              </a:r>
              <a:r>
                <a:rPr lang="en-US" sz="1600" dirty="0" err="1">
                  <a:latin typeface="Lucida Sans Unicode" pitchFamily="34" charset="0"/>
                </a:rPr>
                <a:t>alamiah</a:t>
              </a:r>
              <a:r>
                <a:rPr lang="en-US" sz="1600" dirty="0">
                  <a:latin typeface="Lucida Sans Unicode" pitchFamily="34" charset="0"/>
                </a:rPr>
                <a:t> (</a:t>
              </a:r>
              <a:r>
                <a:rPr lang="en-US" sz="1600" i="1" dirty="0">
                  <a:latin typeface="Lucida Sans Unicode" pitchFamily="34" charset="0"/>
                </a:rPr>
                <a:t>Natural Language</a:t>
              </a:r>
              <a:r>
                <a:rPr lang="en-US" sz="1600" dirty="0">
                  <a:latin typeface="Lucida Sans Unicode" pitchFamily="34" charset="0"/>
                </a:rPr>
                <a:t>); </a:t>
              </a:r>
              <a:r>
                <a:rPr lang="en-US" sz="1600" dirty="0" err="1">
                  <a:latin typeface="Lucida Sans Unicode" pitchFamily="34" charset="0"/>
                </a:rPr>
                <a:t>atau</a:t>
              </a:r>
              <a:endParaRPr lang="en-US" sz="1600" dirty="0">
                <a:latin typeface="Lucida Sans Unicode" pitchFamily="34" charset="0"/>
              </a:endParaRPr>
            </a:p>
            <a:p>
              <a:pPr>
                <a:spcAft>
                  <a:spcPts val="1000"/>
                </a:spcAft>
              </a:pPr>
              <a:endParaRPr lang="en-US" sz="1600" dirty="0">
                <a:latin typeface="Lucida Sans Unicode" pitchFamily="34" charset="0"/>
              </a:endParaRPr>
            </a:p>
            <a:p>
              <a:pPr lvl="1">
                <a:buFont typeface="Symbol" pitchFamily="18" charset="2"/>
                <a:buChar char="·"/>
              </a:pPr>
              <a:r>
                <a:rPr lang="en-US" sz="1600" i="1" dirty="0" smtClean="0">
                  <a:latin typeface="Lucida Sans Unicode" pitchFamily="34" charset="0"/>
                </a:rPr>
                <a:t>Graphical </a:t>
              </a:r>
              <a:r>
                <a:rPr lang="en-US" sz="1600" i="1" dirty="0">
                  <a:latin typeface="Lucida Sans Unicode" pitchFamily="34" charset="0"/>
                </a:rPr>
                <a:t>User Interface</a:t>
              </a:r>
              <a:endParaRPr lang="en-US" sz="1600" dirty="0">
                <a:latin typeface="Lucida Sans Unicode" pitchFamily="34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6459" y="11714"/>
              <a:ext cx="162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600" dirty="0">
                  <a:latin typeface="+mj-lt"/>
                  <a:cs typeface="Arial" pitchFamily="34" charset="0"/>
                </a:rPr>
                <a:t>Editor basis </a:t>
              </a:r>
              <a:r>
                <a:rPr lang="en-US" sz="1600" dirty="0" err="1">
                  <a:latin typeface="+mj-lt"/>
                  <a:cs typeface="Arial" pitchFamily="34" charset="0"/>
                </a:rPr>
                <a:t>pengetahuan</a:t>
              </a:r>
              <a:endParaRPr lang="en-US" sz="1600" dirty="0">
                <a:latin typeface="+mj-lt"/>
                <a:cs typeface="Arial" pitchFamily="3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6459" y="13875"/>
              <a:ext cx="1620" cy="8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600">
                  <a:latin typeface="+mj-lt"/>
                  <a:cs typeface="Arial" pitchFamily="34" charset="0"/>
                </a:rPr>
                <a:t>Mesin penalaran</a:t>
              </a: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6459" y="15495"/>
              <a:ext cx="1620" cy="8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600">
                  <a:latin typeface="+mj-lt"/>
                  <a:cs typeface="Arial" pitchFamily="34" charset="0"/>
                </a:rPr>
                <a:t>Mekanisme penjelasan</a:t>
              </a: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8978" y="12255"/>
              <a:ext cx="1620" cy="19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600">
                  <a:latin typeface="+mj-lt"/>
                  <a:cs typeface="Arial" pitchFamily="34" charset="0"/>
                </a:rPr>
                <a:t>Basis pengetahuan (aturan umum dan kasus spesifik)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8978" y="14234"/>
              <a:ext cx="1620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600">
                  <a:latin typeface="+mj-lt"/>
                  <a:cs typeface="Arial" pitchFamily="34" charset="0"/>
                </a:rPr>
                <a:t>Basis pengetahuan (data: umum dan kasus spesifik)</a:t>
              </a:r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2499" y="1423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5738" y="1225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5738" y="1441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5738" y="1585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7179" y="12794"/>
              <a:ext cx="0" cy="1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8078" y="14234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9698" y="1585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8078" y="16214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8078" y="11895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9519" y="1189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2858" y="16934"/>
              <a:ext cx="57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flipV="1">
              <a:off x="2858" y="11895"/>
              <a:ext cx="0" cy="5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2858" y="11895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6098" y="11895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6098" y="13515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8617" y="13515"/>
              <a:ext cx="0" cy="3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143000"/>
            <a:ext cx="7700986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Rule based Reasoning</a:t>
            </a:r>
          </a:p>
          <a:p>
            <a:pPr lvl="1" eaLnBrk="1" hangingPunct="1"/>
            <a:r>
              <a:rPr lang="en-US" sz="2400" dirty="0" smtClean="0"/>
              <a:t>IF THEN rules</a:t>
            </a:r>
          </a:p>
          <a:p>
            <a:pPr lvl="1" eaLnBrk="1" hangingPunct="1"/>
            <a:r>
              <a:rPr lang="en-US" sz="2400" dirty="0" err="1" smtClean="0"/>
              <a:t>Penyelesaian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berurutan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endParaRPr lang="en-US" sz="2400" dirty="0" smtClean="0"/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Case based Reasoning</a:t>
            </a:r>
          </a:p>
          <a:p>
            <a:pPr lvl="1" eaLnBrk="1" hangingPunct="1"/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Adaptasi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Kemiripan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(similarity)</a:t>
            </a:r>
          </a:p>
          <a:p>
            <a:pPr lvl="1" eaLnBrk="1" hangingPunct="1"/>
            <a:r>
              <a:rPr lang="en-US" sz="2400" dirty="0" smtClean="0"/>
              <a:t>Retrieve, Reuse (Suggestion), Revise (Confirmation), Retain of cases in the knowledge base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Knowledge </a:t>
            </a:r>
            <a:r>
              <a:rPr lang="en-US" sz="4000" dirty="0" smtClean="0"/>
              <a:t>Bases Approaches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066800"/>
            <a:ext cx="7400948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Forward Chaining</a:t>
            </a:r>
          </a:p>
          <a:p>
            <a:pPr lvl="1" eaLnBrk="1" hangingPunct="1"/>
            <a:r>
              <a:rPr lang="en-US" dirty="0" err="1" smtClean="0"/>
              <a:t>Pencocokan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IF (</a:t>
            </a:r>
            <a:r>
              <a:rPr lang="en-US" dirty="0" err="1" smtClean="0"/>
              <a:t>anteseden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Induktif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Backward Chaining</a:t>
            </a:r>
          </a:p>
          <a:p>
            <a:pPr lvl="1" eaLnBrk="1" hangingPunct="1"/>
            <a:r>
              <a:rPr lang="en-US" dirty="0" err="1" smtClean="0"/>
              <a:t>Pencocokan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THEN (</a:t>
            </a:r>
            <a:r>
              <a:rPr lang="en-US" dirty="0" err="1" smtClean="0"/>
              <a:t>konsekuen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fakta-fakta</a:t>
            </a:r>
            <a:r>
              <a:rPr lang="en-US" dirty="0" smtClean="0"/>
              <a:t> </a:t>
            </a:r>
            <a:r>
              <a:rPr lang="en-US" dirty="0" err="1" smtClean="0"/>
              <a:t>pendukungnya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Deduktif</a:t>
            </a:r>
            <a:endParaRPr lang="en-US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Inference Engine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219200"/>
            <a:ext cx="7624786" cy="4953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Interpretasi</a:t>
            </a:r>
            <a:r>
              <a:rPr lang="en-US" sz="2800" dirty="0"/>
              <a:t>, </a:t>
            </a: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observasi</a:t>
            </a:r>
            <a:r>
              <a:rPr lang="en-US" sz="2800" dirty="0"/>
              <a:t>, co: </a:t>
            </a:r>
            <a:r>
              <a:rPr lang="en-US" sz="2800" dirty="0" err="1"/>
              <a:t>pengenalan</a:t>
            </a:r>
            <a:r>
              <a:rPr lang="en-US" sz="2800" dirty="0"/>
              <a:t> </a:t>
            </a:r>
            <a:r>
              <a:rPr lang="en-US" sz="2800" dirty="0" err="1"/>
              <a:t>emosi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, compiler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/>
              <a:t>pemrograman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Prediksi</a:t>
            </a:r>
            <a:r>
              <a:rPr lang="en-US" sz="2800" dirty="0"/>
              <a:t>, </a:t>
            </a:r>
            <a:r>
              <a:rPr lang="en-US" sz="2800" dirty="0" err="1"/>
              <a:t>meramal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obervasi</a:t>
            </a:r>
            <a:r>
              <a:rPr lang="en-US" sz="2800" dirty="0"/>
              <a:t>, co: </a:t>
            </a:r>
            <a:r>
              <a:rPr lang="en-US" sz="2800" dirty="0" err="1"/>
              <a:t>cuaca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Diagnosis,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kesimpulan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fakta</a:t>
            </a:r>
            <a:r>
              <a:rPr lang="en-US" sz="2800" dirty="0"/>
              <a:t>, co: </a:t>
            </a:r>
            <a:r>
              <a:rPr lang="en-US" sz="2800" dirty="0" err="1"/>
              <a:t>penyakit</a:t>
            </a:r>
            <a:r>
              <a:rPr lang="en-US" sz="2800" dirty="0"/>
              <a:t>, </a:t>
            </a:r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Perancangan</a:t>
            </a:r>
            <a:r>
              <a:rPr lang="en-US" sz="2800" dirty="0"/>
              <a:t>, co: layout </a:t>
            </a:r>
            <a:r>
              <a:rPr lang="en-US" sz="2800" dirty="0" err="1"/>
              <a:t>ruangan</a:t>
            </a:r>
            <a:r>
              <a:rPr lang="en-US" sz="2800" dirty="0"/>
              <a:t>, </a:t>
            </a:r>
            <a:r>
              <a:rPr lang="en-US" sz="2800" dirty="0" err="1"/>
              <a:t>sirkuit</a:t>
            </a:r>
            <a:r>
              <a:rPr lang="en-US" sz="2800" dirty="0"/>
              <a:t> </a:t>
            </a:r>
            <a:r>
              <a:rPr lang="en-US" sz="2800" dirty="0" err="1"/>
              <a:t>elektronika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Perencanaan</a:t>
            </a:r>
            <a:r>
              <a:rPr lang="en-US" sz="2800" dirty="0"/>
              <a:t>, co: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Monitoring, co: computer aided monitoring system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Debugging, co: compiler, troubleshooting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Perbaikan</a:t>
            </a:r>
            <a:r>
              <a:rPr lang="en-US" sz="2800" dirty="0"/>
              <a:t>, co: </a:t>
            </a:r>
            <a:r>
              <a:rPr lang="en-US" sz="2800" dirty="0" err="1"/>
              <a:t>konstruksi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Instruksi</a:t>
            </a:r>
            <a:r>
              <a:rPr lang="en-US" sz="2800" dirty="0"/>
              <a:t>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Kontrol</a:t>
            </a:r>
            <a:endParaRPr lang="en-US" sz="28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Expert System Application Fields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Expert </a:t>
            </a:r>
            <a:r>
              <a:rPr lang="en-US" sz="4000" dirty="0" err="1" smtClean="0"/>
              <a:t>Sytem</a:t>
            </a:r>
            <a:r>
              <a:rPr lang="en-US" sz="4000" dirty="0" smtClean="0"/>
              <a:t> Development</a:t>
            </a:r>
            <a:endParaRPr lang="en-US" sz="4000" dirty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928926" y="1043006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1: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keadaan</a:t>
            </a:r>
            <a:endParaRPr lang="en-US" dirty="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8926" y="2033606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2: Koleksi Pengetahuan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2928926" y="3100406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3: Perancangan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2928926" y="4091006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4: Tes</a:t>
            </a: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2928926" y="5157806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5: Dokumentasi</a:t>
            </a: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2928926" y="6072206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6: Pemeliharaan</a:t>
            </a: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4224326" y="157640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4224326" y="25670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4224326" y="363380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4224326" y="46244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>
            <a:off x="4224326" y="56912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5672126" y="6300806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 flipV="1">
            <a:off x="8034326" y="1347806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 flipH="1">
            <a:off x="5672126" y="1347806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>
            <a:off x="5672126" y="431960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 flipV="1">
            <a:off x="7577126" y="233840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 flipH="1" flipV="1">
            <a:off x="5672126" y="2338406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>
            <a:off x="5672126" y="4167206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 flipV="1">
            <a:off x="7043726" y="3329006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 flipH="1">
            <a:off x="5672126" y="3329006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Text Box 25"/>
          <p:cNvSpPr txBox="1">
            <a:spLocks noChangeArrowheads="1"/>
          </p:cNvSpPr>
          <p:nvPr/>
        </p:nvSpPr>
        <p:spPr bwMode="auto">
          <a:xfrm>
            <a:off x="1481126" y="1576406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Kebutuhan</a:t>
            </a:r>
          </a:p>
        </p:txBody>
      </p:sp>
      <p:sp>
        <p:nvSpPr>
          <p:cNvPr id="29720" name="Text Box 26"/>
          <p:cNvSpPr txBox="1">
            <a:spLocks noChangeArrowheads="1"/>
          </p:cNvSpPr>
          <p:nvPr/>
        </p:nvSpPr>
        <p:spPr bwMode="auto">
          <a:xfrm>
            <a:off x="1481126" y="2567006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Pengetahuan</a:t>
            </a:r>
          </a:p>
        </p:txBody>
      </p:sp>
      <p:sp>
        <p:nvSpPr>
          <p:cNvPr id="29721" name="Text Box 27"/>
          <p:cNvSpPr txBox="1">
            <a:spLocks noChangeArrowheads="1"/>
          </p:cNvSpPr>
          <p:nvPr/>
        </p:nvSpPr>
        <p:spPr bwMode="auto">
          <a:xfrm>
            <a:off x="1481126" y="3710006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Struktur</a:t>
            </a:r>
          </a:p>
        </p:txBody>
      </p:sp>
      <p:sp>
        <p:nvSpPr>
          <p:cNvPr id="29722" name="Text Box 28"/>
          <p:cNvSpPr txBox="1">
            <a:spLocks noChangeArrowheads="1"/>
          </p:cNvSpPr>
          <p:nvPr/>
        </p:nvSpPr>
        <p:spPr bwMode="auto">
          <a:xfrm>
            <a:off x="1557326" y="4700606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Evaluasi</a:t>
            </a:r>
          </a:p>
        </p:txBody>
      </p:sp>
      <p:sp>
        <p:nvSpPr>
          <p:cNvPr id="29723" name="Text Box 29"/>
          <p:cNvSpPr txBox="1">
            <a:spLocks noChangeArrowheads="1"/>
          </p:cNvSpPr>
          <p:nvPr/>
        </p:nvSpPr>
        <p:spPr bwMode="auto">
          <a:xfrm>
            <a:off x="1481126" y="5691206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Produk</a:t>
            </a:r>
          </a:p>
        </p:txBody>
      </p:sp>
      <p:sp>
        <p:nvSpPr>
          <p:cNvPr id="29724" name="Text Box 30"/>
          <p:cNvSpPr txBox="1">
            <a:spLocks noChangeArrowheads="1"/>
          </p:cNvSpPr>
          <p:nvPr/>
        </p:nvSpPr>
        <p:spPr bwMode="auto">
          <a:xfrm>
            <a:off x="5824526" y="2871806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Perbaikan</a:t>
            </a:r>
          </a:p>
        </p:txBody>
      </p:sp>
      <p:sp>
        <p:nvSpPr>
          <p:cNvPr id="29725" name="Text Box 31"/>
          <p:cNvSpPr txBox="1">
            <a:spLocks noChangeArrowheads="1"/>
          </p:cNvSpPr>
          <p:nvPr/>
        </p:nvSpPr>
        <p:spPr bwMode="auto">
          <a:xfrm>
            <a:off x="5824526" y="1881206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Eksplorasi</a:t>
            </a:r>
          </a:p>
        </p:txBody>
      </p:sp>
      <p:sp>
        <p:nvSpPr>
          <p:cNvPr id="29726" name="Text Box 32"/>
          <p:cNvSpPr txBox="1">
            <a:spLocks noChangeArrowheads="1"/>
          </p:cNvSpPr>
          <p:nvPr/>
        </p:nvSpPr>
        <p:spPr bwMode="auto">
          <a:xfrm>
            <a:off x="5900726" y="890606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Reformulasi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Case-based Reasoning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143000"/>
            <a:ext cx="7548586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Reasoning </a:t>
            </a:r>
            <a:r>
              <a:rPr lang="en-US" dirty="0" err="1" smtClean="0"/>
              <a:t>biasa</a:t>
            </a:r>
            <a:r>
              <a:rPr lang="en-US" dirty="0" smtClean="0"/>
              <a:t> (ES):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konklusi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/</a:t>
            </a:r>
            <a:r>
              <a:rPr lang="en-US" dirty="0" err="1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(rules)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melakukan</a:t>
            </a:r>
            <a:r>
              <a:rPr lang="en-US" dirty="0" smtClean="0"/>
              <a:t> chaining (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runtunan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cara</a:t>
            </a:r>
            <a:r>
              <a:rPr lang="en-US" dirty="0" smtClean="0"/>
              <a:t>: </a:t>
            </a:r>
            <a:r>
              <a:rPr lang="en-US" dirty="0" err="1" smtClean="0"/>
              <a:t>membuat</a:t>
            </a:r>
            <a:r>
              <a:rPr lang="en-US" dirty="0" smtClean="0"/>
              <a:t> rules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inferensi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CBR: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cara</a:t>
            </a:r>
            <a:r>
              <a:rPr lang="en-US" dirty="0" smtClean="0"/>
              <a:t>: “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Case-based Reasoning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295400"/>
            <a:ext cx="7548586" cy="480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/domain:</a:t>
            </a:r>
          </a:p>
          <a:p>
            <a:pPr lvl="1" eaLnBrk="1" hangingPunct="1"/>
            <a:r>
              <a:rPr lang="en-US" dirty="0" smtClean="0"/>
              <a:t>Domain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regular</a:t>
            </a:r>
            <a:r>
              <a:rPr lang="en-US" dirty="0" smtClean="0"/>
              <a:t> (</a:t>
            </a:r>
            <a:r>
              <a:rPr lang="en-US" dirty="0" err="1" smtClean="0"/>
              <a:t>teratur</a:t>
            </a:r>
            <a:r>
              <a:rPr lang="en-US" dirty="0" smtClean="0"/>
              <a:t>):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endParaRPr lang="en-US" dirty="0" smtClean="0"/>
          </a:p>
          <a:p>
            <a:pPr lvl="1" eaLnBrk="1" hangingPunct="1"/>
            <a:r>
              <a:rPr lang="en-US" dirty="0" smtClean="0"/>
              <a:t>Domain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rekuren</a:t>
            </a:r>
            <a:r>
              <a:rPr lang="en-US" dirty="0" smtClean="0"/>
              <a:t>: </a:t>
            </a:r>
            <a:r>
              <a:rPr lang="en-US" dirty="0" err="1" smtClean="0"/>
              <a:t>keadaan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eaLnBrk="1" hangingPunct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beriringan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Case-based Reasoning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295400"/>
            <a:ext cx="7548586" cy="480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/domain:</a:t>
            </a:r>
          </a:p>
          <a:p>
            <a:pPr lvl="1" eaLnBrk="1" hangingPunct="1"/>
            <a:r>
              <a:rPr lang="en-US" dirty="0" smtClean="0"/>
              <a:t>Domain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regular</a:t>
            </a:r>
            <a:r>
              <a:rPr lang="en-US" dirty="0" smtClean="0"/>
              <a:t> (</a:t>
            </a:r>
            <a:r>
              <a:rPr lang="en-US" dirty="0" err="1" smtClean="0"/>
              <a:t>teratur</a:t>
            </a:r>
            <a:r>
              <a:rPr lang="en-US" dirty="0" smtClean="0"/>
              <a:t>):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endParaRPr lang="en-US" dirty="0" smtClean="0"/>
          </a:p>
          <a:p>
            <a:pPr lvl="1" eaLnBrk="1" hangingPunct="1"/>
            <a:r>
              <a:rPr lang="en-US" dirty="0" smtClean="0"/>
              <a:t>Domain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rekuren</a:t>
            </a:r>
            <a:r>
              <a:rPr lang="en-US" dirty="0" smtClean="0"/>
              <a:t>: </a:t>
            </a:r>
            <a:r>
              <a:rPr lang="en-US" dirty="0" err="1" smtClean="0"/>
              <a:t>keadaan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eaLnBrk="1" hangingPunct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beriringan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CBR</a:t>
            </a:r>
            <a:r>
              <a:rPr lang="en-US" sz="4000" dirty="0" smtClean="0"/>
              <a:t> Cycle</a:t>
            </a:r>
            <a:endParaRPr lang="en-US" sz="4000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1000108"/>
            <a:ext cx="6643702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pPr algn="l"/>
            <a:r>
              <a:rPr lang="en-US" dirty="0" err="1" smtClean="0"/>
              <a:t>Materi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r>
              <a:rPr lang="en-US" dirty="0" smtClean="0"/>
              <a:t>Expert System</a:t>
            </a:r>
          </a:p>
          <a:p>
            <a:r>
              <a:rPr lang="en-US" dirty="0" smtClean="0"/>
              <a:t>Fuzzy logic</a:t>
            </a:r>
          </a:p>
          <a:p>
            <a:r>
              <a:rPr lang="en-US" dirty="0" smtClean="0"/>
              <a:t>Neural network</a:t>
            </a:r>
          </a:p>
          <a:p>
            <a:r>
              <a:rPr lang="en-US" dirty="0" smtClean="0"/>
              <a:t>Genetic algorithm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Task Decomposition in </a:t>
            </a:r>
            <a:r>
              <a:rPr lang="en-US" sz="4000" dirty="0" err="1" smtClean="0"/>
              <a:t>CBR</a:t>
            </a:r>
            <a:r>
              <a:rPr lang="en-US" sz="4000" dirty="0" smtClean="0"/>
              <a:t> Cycle</a:t>
            </a:r>
            <a:endParaRPr lang="en-US" sz="4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presentationml/2006/ole">
            <p:oleObj spid="_x0000_s1026" name="Bitmap Image" r:id="rId3" imgW="6419048" imgH="63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Application Example (1)</a:t>
            </a:r>
            <a:endParaRPr lang="en-US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838200"/>
            <a:ext cx="7629548" cy="57150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Masalah</a:t>
            </a:r>
            <a:r>
              <a:rPr lang="en-US" sz="2000" dirty="0" smtClean="0"/>
              <a:t>: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Yoyo,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programmer</a:t>
            </a:r>
            <a:r>
              <a:rPr lang="en-US" sz="2000" dirty="0" smtClean="0"/>
              <a:t> yang </a:t>
            </a:r>
            <a:r>
              <a:rPr lang="en-US" sz="2000" dirty="0" err="1" smtClean="0">
                <a:solidFill>
                  <a:srgbClr val="FF0000"/>
                </a:solidFill>
              </a:rPr>
              <a:t>berusia</a:t>
            </a:r>
            <a:r>
              <a:rPr lang="en-US" sz="2000" dirty="0" smtClean="0">
                <a:solidFill>
                  <a:srgbClr val="FF0000"/>
                </a:solidFill>
              </a:rPr>
              <a:t> 25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gaji</a:t>
            </a:r>
            <a:r>
              <a:rPr lang="en-US" sz="2000" dirty="0" smtClean="0">
                <a:solidFill>
                  <a:srgbClr val="FF0000"/>
                </a:solidFill>
              </a:rPr>
              <a:t> 3 </a:t>
            </a:r>
            <a:r>
              <a:rPr lang="en-US" sz="2000" dirty="0" err="1" smtClean="0">
                <a:solidFill>
                  <a:srgbClr val="FF0000"/>
                </a:solidFill>
              </a:rPr>
              <a:t>jt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bln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tinggal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Jakarta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cocok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mobil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jeep</a:t>
            </a:r>
            <a:r>
              <a:rPr lang="en-US" sz="2000" dirty="0" smtClean="0"/>
              <a:t> ?</a:t>
            </a:r>
          </a:p>
          <a:p>
            <a:pPr eaLnBrk="1" hangingPunct="1"/>
            <a:r>
              <a:rPr lang="en-US" sz="2000" dirty="0" smtClean="0"/>
              <a:t>Parameter </a:t>
            </a:r>
            <a:r>
              <a:rPr lang="en-US" sz="2000" dirty="0" err="1" smtClean="0"/>
              <a:t>kasus</a:t>
            </a:r>
            <a:r>
              <a:rPr lang="en-US" sz="2000" dirty="0" smtClean="0"/>
              <a:t>: </a:t>
            </a:r>
          </a:p>
          <a:p>
            <a:pPr lvl="1" eaLnBrk="1" hangingPunct="1"/>
            <a:r>
              <a:rPr lang="en-US" sz="2000" i="1" dirty="0" smtClean="0"/>
              <a:t>Range</a:t>
            </a:r>
            <a:r>
              <a:rPr lang="en-US" sz="2000" dirty="0" smtClean="0"/>
              <a:t> </a:t>
            </a:r>
            <a:r>
              <a:rPr lang="en-US" sz="2000" dirty="0" err="1" smtClean="0"/>
              <a:t>umur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Pekerjaan</a:t>
            </a:r>
            <a:endParaRPr lang="en-US" sz="2000" dirty="0" smtClean="0"/>
          </a:p>
          <a:p>
            <a:pPr lvl="1" eaLnBrk="1" hangingPunct="1"/>
            <a:r>
              <a:rPr lang="en-US" sz="2000" i="1" dirty="0" smtClean="0"/>
              <a:t>Range</a:t>
            </a:r>
            <a:r>
              <a:rPr lang="en-US" sz="2000" dirty="0" smtClean="0"/>
              <a:t> </a:t>
            </a:r>
            <a:r>
              <a:rPr lang="en-US" sz="2000" dirty="0" err="1" smtClean="0"/>
              <a:t>gaji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tinggal</a:t>
            </a:r>
            <a:endParaRPr lang="en-US" sz="2000" dirty="0" smtClean="0"/>
          </a:p>
          <a:p>
            <a:pPr eaLnBrk="1" hangingPunct="1"/>
            <a:r>
              <a:rPr lang="en-US" sz="2000" b="1" dirty="0" smtClean="0"/>
              <a:t>Database </a:t>
            </a:r>
            <a:r>
              <a:rPr lang="en-US" sz="2000" b="1" dirty="0" err="1" smtClean="0"/>
              <a:t>kasus</a:t>
            </a:r>
            <a:endParaRPr lang="en-US" sz="2400" b="1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graphicFrame>
        <p:nvGraphicFramePr>
          <p:cNvPr id="23708" name="Group 156"/>
          <p:cNvGraphicFramePr>
            <a:graphicFrameLocks noGrp="1"/>
          </p:cNvGraphicFramePr>
          <p:nvPr/>
        </p:nvGraphicFramePr>
        <p:xfrm>
          <a:off x="774700" y="4071942"/>
          <a:ext cx="8369300" cy="26114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87425"/>
                <a:gridCol w="987425"/>
                <a:gridCol w="833438"/>
                <a:gridCol w="2179637"/>
                <a:gridCol w="1273175"/>
                <a:gridCol w="1198563"/>
                <a:gridCol w="9096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Index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Nama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Umur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Gaji/bln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Kota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Mobil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Cecep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Manager Keuangan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jt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Bandung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Sedan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Momon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jt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Surabaya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Pickup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Charlie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Mahasiswa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 jt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Jakarta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Jeep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Selly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Sekretaris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Semarang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Sedan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Application Example (2)</a:t>
            </a:r>
            <a:endParaRPr lang="en-US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914400"/>
            <a:ext cx="7705748" cy="5943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err="1" smtClean="0"/>
              <a:t>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kecocokan</a:t>
            </a:r>
            <a:r>
              <a:rPr lang="en-US" dirty="0" smtClean="0"/>
              <a:t> parameter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kedekatan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Tiap</a:t>
            </a:r>
            <a:r>
              <a:rPr lang="en-US" dirty="0" smtClean="0"/>
              <a:t> parameter </a:t>
            </a:r>
            <a:r>
              <a:rPr lang="en-US" dirty="0" err="1" smtClean="0"/>
              <a:t>bernilai</a:t>
            </a:r>
            <a:r>
              <a:rPr lang="en-US" dirty="0" smtClean="0"/>
              <a:t> 25%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kedekatan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50%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Dari </a:t>
            </a:r>
            <a:r>
              <a:rPr lang="en-US" sz="2800" dirty="0" err="1" smtClean="0"/>
              <a:t>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retrieve</a:t>
            </a:r>
            <a:r>
              <a:rPr lang="en-US" sz="2800" dirty="0" smtClean="0"/>
              <a:t>), </a:t>
            </a:r>
            <a:r>
              <a:rPr lang="en-US" sz="2800" dirty="0" err="1" smtClean="0"/>
              <a:t>kasus</a:t>
            </a:r>
            <a:r>
              <a:rPr lang="en-US" sz="2800" dirty="0" smtClean="0"/>
              <a:t> no 3 (</a:t>
            </a:r>
            <a:r>
              <a:rPr lang="en-US" sz="2800" dirty="0" smtClean="0">
                <a:solidFill>
                  <a:srgbClr val="FF0000"/>
                </a:solidFill>
              </a:rPr>
              <a:t>reuse</a:t>
            </a:r>
            <a:r>
              <a:rPr lang="en-US" sz="2800" dirty="0" smtClean="0"/>
              <a:t>)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kemiripan</a:t>
            </a:r>
            <a:r>
              <a:rPr lang="en-US" sz="2800" dirty="0" smtClean="0"/>
              <a:t> 75%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Adaptasi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: Yoyo </a:t>
            </a:r>
            <a:r>
              <a:rPr lang="en-US" sz="2800" dirty="0" err="1" smtClean="0">
                <a:solidFill>
                  <a:schemeClr val="accent2"/>
                </a:solidFill>
              </a:rPr>
              <a:t>cocok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jeep (</a:t>
            </a:r>
            <a:r>
              <a:rPr lang="en-US" sz="2800" dirty="0" smtClean="0">
                <a:solidFill>
                  <a:srgbClr val="FF0000"/>
                </a:solidFill>
              </a:rPr>
              <a:t>revise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database </a:t>
            </a:r>
            <a:r>
              <a:rPr lang="en-US" sz="2800" dirty="0" err="1" smtClean="0"/>
              <a:t>kasus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retain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Knowledge Representation of Cases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Generalized episodes (</a:t>
            </a:r>
            <a:r>
              <a:rPr lang="en-US" sz="2400" smtClean="0">
                <a:solidFill>
                  <a:srgbClr val="FF0000"/>
                </a:solidFill>
              </a:rPr>
              <a:t>Memory Organization</a:t>
            </a:r>
            <a:r>
              <a:rPr lang="en-US" sz="2400" smtClean="0"/>
              <a:t>)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64357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57800" y="1828800"/>
            <a:ext cx="3657600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properti</a:t>
            </a:r>
            <a:r>
              <a:rPr lang="en-US" sz="2000" dirty="0"/>
              <a:t> /parameter </a:t>
            </a:r>
          </a:p>
          <a:p>
            <a:r>
              <a:rPr lang="en-US" sz="2000" dirty="0"/>
              <a:t>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digabungkan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i="1" dirty="0"/>
              <a:t>“indexing”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(0 </a:t>
            </a:r>
            <a:r>
              <a:rPr lang="en-US" dirty="0" err="1" smtClean="0"/>
              <a:t>atau</a:t>
            </a:r>
            <a:r>
              <a:rPr lang="en-US" dirty="0" smtClean="0"/>
              <a:t> 1)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“two-valued logic”</a:t>
            </a:r>
          </a:p>
          <a:p>
            <a:pPr eaLnBrk="1" hangingPunct="1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(</a:t>
            </a:r>
            <a:r>
              <a:rPr lang="en-US" dirty="0" err="1" smtClean="0"/>
              <a:t>pernyataan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(</a:t>
            </a:r>
            <a:r>
              <a:rPr lang="en-US" dirty="0" err="1" smtClean="0"/>
              <a:t>predikat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Inferensi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i="1" dirty="0" smtClean="0"/>
              <a:t>rule</a:t>
            </a:r>
          </a:p>
          <a:p>
            <a:pPr eaLnBrk="1" hangingPunct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“</a:t>
            </a:r>
            <a:r>
              <a:rPr lang="en-US" dirty="0" err="1" smtClean="0"/>
              <a:t>perkiraan</a:t>
            </a:r>
            <a:r>
              <a:rPr lang="en-US" dirty="0" smtClean="0"/>
              <a:t>”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Classical Logic</a:t>
            </a:r>
            <a:endParaRPr lang="en-US" sz="40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636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600200"/>
            <a:ext cx="7472386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Tautologi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Kontradiksi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inferensi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Strategi</a:t>
            </a:r>
            <a:r>
              <a:rPr lang="en-US" sz="2800" dirty="0" smtClean="0"/>
              <a:t>: forward (</a:t>
            </a:r>
            <a:r>
              <a:rPr lang="en-US" sz="2800" dirty="0" err="1" smtClean="0"/>
              <a:t>induktif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backward (</a:t>
            </a:r>
            <a:r>
              <a:rPr lang="en-US" sz="2800" dirty="0" err="1" smtClean="0"/>
              <a:t>deduktif</a:t>
            </a:r>
            <a:r>
              <a:rPr lang="en-US" sz="2800" dirty="0" smtClean="0"/>
              <a:t>) chaining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Inference’s Rules</a:t>
            </a:r>
            <a:endParaRPr lang="en-US" sz="4000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556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371600"/>
            <a:ext cx="7400948" cy="5334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Modus ponens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penalaran</a:t>
            </a:r>
            <a:r>
              <a:rPr lang="en-US" sz="2800" dirty="0" smtClean="0"/>
              <a:t> </a:t>
            </a:r>
            <a:r>
              <a:rPr lang="en-US" sz="2800" dirty="0" err="1" smtClean="0"/>
              <a:t>deduktif</a:t>
            </a:r>
            <a:endParaRPr lang="en-US" sz="2800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chemeClr val="accent2"/>
                </a:solidFill>
              </a:rPr>
              <a:t>IF</a:t>
            </a:r>
            <a:r>
              <a:rPr lang="en-US" sz="2400" dirty="0" smtClean="0"/>
              <a:t> “</a:t>
            </a:r>
            <a:r>
              <a:rPr lang="en-US" sz="2400" dirty="0" err="1" smtClean="0"/>
              <a:t>umur</a:t>
            </a:r>
            <a:r>
              <a:rPr lang="en-US" sz="2400" dirty="0" smtClean="0"/>
              <a:t> 40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” </a:t>
            </a:r>
            <a:r>
              <a:rPr lang="en-US" sz="2400" i="1" dirty="0" smtClean="0">
                <a:solidFill>
                  <a:schemeClr val="accent2"/>
                </a:solidFill>
              </a:rPr>
              <a:t>AND</a:t>
            </a:r>
            <a:r>
              <a:rPr lang="en-US" sz="24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	    “</a:t>
            </a:r>
            <a:r>
              <a:rPr lang="en-US" sz="2400" i="1" dirty="0" smtClean="0">
                <a:solidFill>
                  <a:schemeClr val="accent2"/>
                </a:solidFill>
              </a:rPr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40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	     		     </a:t>
            </a:r>
            <a:r>
              <a:rPr lang="en-US" sz="2400" i="1" dirty="0" smtClean="0">
                <a:solidFill>
                  <a:schemeClr val="accent2"/>
                </a:solidFill>
              </a:rPr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Amin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” 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  </a:t>
            </a:r>
            <a:r>
              <a:rPr lang="en-US" sz="2400" i="1" dirty="0" smtClean="0"/>
              <a:t>THEN</a:t>
            </a:r>
            <a:r>
              <a:rPr lang="en-US" sz="2400" dirty="0" smtClean="0"/>
              <a:t> “</a:t>
            </a:r>
            <a:r>
              <a:rPr lang="en-US" sz="2400" dirty="0" err="1" smtClean="0"/>
              <a:t>Amin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”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Modus </a:t>
            </a:r>
            <a:r>
              <a:rPr lang="en-US" sz="2800" dirty="0" err="1" smtClean="0">
                <a:solidFill>
                  <a:srgbClr val="FF0000"/>
                </a:solidFill>
              </a:rPr>
              <a:t>tollens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penalaran</a:t>
            </a:r>
            <a:r>
              <a:rPr lang="en-US" sz="2800" dirty="0" smtClean="0"/>
              <a:t> </a:t>
            </a:r>
            <a:r>
              <a:rPr lang="en-US" sz="2800" dirty="0" err="1" smtClean="0"/>
              <a:t>deduktif</a:t>
            </a:r>
            <a:endParaRPr lang="en-US" sz="2800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chemeClr val="accent2"/>
                </a:solidFill>
              </a:rPr>
              <a:t>IF</a:t>
            </a:r>
            <a:r>
              <a:rPr lang="en-US" sz="2400" dirty="0" smtClean="0"/>
              <a:t> “</a:t>
            </a:r>
            <a:r>
              <a:rPr lang="en-US" sz="2400" dirty="0" err="1" smtClean="0"/>
              <a:t>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” </a:t>
            </a:r>
            <a:r>
              <a:rPr lang="en-US" sz="2400" i="1" dirty="0" smtClean="0">
                <a:solidFill>
                  <a:schemeClr val="accent2"/>
                </a:solidFill>
              </a:rPr>
              <a:t>AND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	     “IF </a:t>
            </a:r>
            <a:r>
              <a:rPr lang="en-US" sz="2400" dirty="0" err="1" smtClean="0"/>
              <a:t>umur</a:t>
            </a:r>
            <a:r>
              <a:rPr lang="en-US" sz="2400" dirty="0" smtClean="0"/>
              <a:t> 40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endParaRPr lang="en-US" sz="2400" dirty="0" smtClean="0"/>
          </a:p>
          <a:p>
            <a:pPr lvl="1" eaLnBrk="1" hangingPunct="1">
              <a:buFontTx/>
              <a:buNone/>
            </a:pPr>
            <a:r>
              <a:rPr lang="en-US" sz="2400" dirty="0" smtClean="0"/>
              <a:t>		      </a:t>
            </a:r>
            <a:r>
              <a:rPr lang="en-US" sz="2400" i="1" dirty="0" smtClean="0">
                <a:solidFill>
                  <a:schemeClr val="accent2"/>
                </a:solidFill>
              </a:rPr>
              <a:t>THEN</a:t>
            </a:r>
            <a:r>
              <a:rPr lang="en-US" sz="2400" dirty="0" smtClean="0"/>
              <a:t> </a:t>
            </a:r>
            <a:r>
              <a:rPr lang="en-US" sz="2400" dirty="0" err="1" smtClean="0"/>
              <a:t>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”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chemeClr val="accent2"/>
                </a:solidFill>
              </a:rPr>
              <a:t>THEN</a:t>
            </a:r>
            <a:r>
              <a:rPr lang="en-US" sz="2400" dirty="0" smtClean="0"/>
              <a:t> “</a:t>
            </a:r>
            <a:r>
              <a:rPr lang="en-US" sz="2400" dirty="0" err="1" smtClean="0"/>
              <a:t>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berumur</a:t>
            </a:r>
            <a:r>
              <a:rPr lang="en-US" sz="2400" dirty="0" smtClean="0"/>
              <a:t> 40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”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Inference’s Example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219200"/>
            <a:ext cx="7400948" cy="4953000"/>
          </a:xfrm>
        </p:spPr>
        <p:txBody>
          <a:bodyPr>
            <a:normAutofit fontScale="925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yang </a:t>
            </a:r>
            <a:r>
              <a:rPr lang="en-US" sz="2400" dirty="0" err="1"/>
              <a:t>berumur</a:t>
            </a:r>
            <a:r>
              <a:rPr lang="en-US" sz="2400" dirty="0"/>
              <a:t> 40 s/d 70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usianya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berusia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berumur</a:t>
            </a:r>
            <a:r>
              <a:rPr lang="en-US" sz="2400" dirty="0"/>
              <a:t> 71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; </a:t>
            </a:r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yang </a:t>
            </a:r>
            <a:r>
              <a:rPr lang="en-US" sz="2400" dirty="0" err="1"/>
              <a:t>berumur</a:t>
            </a:r>
            <a:r>
              <a:rPr lang="en-US" sz="2400" dirty="0"/>
              <a:t> 20 s/d 39 </a:t>
            </a:r>
            <a:r>
              <a:rPr lang="en-US" sz="2400" dirty="0" err="1"/>
              <a:t>berusia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umurnya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19 </a:t>
            </a:r>
            <a:r>
              <a:rPr lang="en-US" sz="2400" dirty="0" err="1"/>
              <a:t>tahun</a:t>
            </a:r>
            <a:endParaRPr lang="en-US" sz="2400" dirty="0"/>
          </a:p>
          <a:p>
            <a:pPr marL="1371600" lvl="2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/>
              <a:t>Amin</a:t>
            </a:r>
            <a:r>
              <a:rPr lang="en-US" sz="2400" dirty="0"/>
              <a:t> </a:t>
            </a:r>
            <a:r>
              <a:rPr lang="en-US" sz="2400" dirty="0" err="1"/>
              <a:t>berusia</a:t>
            </a:r>
            <a:r>
              <a:rPr lang="en-US" sz="2400" dirty="0"/>
              <a:t> 40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Ita</a:t>
            </a:r>
            <a:r>
              <a:rPr lang="en-US" sz="2400" dirty="0"/>
              <a:t> </a:t>
            </a:r>
            <a:r>
              <a:rPr lang="en-US" sz="2400" dirty="0" err="1"/>
              <a:t>berusia</a:t>
            </a:r>
            <a:r>
              <a:rPr lang="en-US" sz="2400" dirty="0"/>
              <a:t> 39 </a:t>
            </a:r>
            <a:r>
              <a:rPr lang="en-US" sz="2400" dirty="0" err="1"/>
              <a:t>tahun</a:t>
            </a:r>
            <a:endParaRPr lang="en-US" sz="2400" dirty="0"/>
          </a:p>
          <a:p>
            <a:pPr marL="1371600" lvl="2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u="sng" dirty="0" err="1"/>
              <a:t>Kesimpulan</a:t>
            </a:r>
            <a:r>
              <a:rPr lang="en-US" sz="2400" u="sng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Amin</a:t>
            </a:r>
            <a:r>
              <a:rPr lang="en-US" sz="2400" dirty="0"/>
              <a:t> </a:t>
            </a:r>
            <a:r>
              <a:rPr lang="en-US" sz="2400" dirty="0" err="1"/>
              <a:t>usianya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. </a:t>
            </a:r>
            <a:r>
              <a:rPr lang="en-US" sz="2400" dirty="0" err="1"/>
              <a:t>Ita</a:t>
            </a:r>
            <a:r>
              <a:rPr lang="en-US" sz="2400" dirty="0"/>
              <a:t> </a:t>
            </a:r>
            <a:r>
              <a:rPr lang="en-US" sz="2400" dirty="0" err="1"/>
              <a:t>berusia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endParaRPr lang="en-US" sz="2400" dirty="0"/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yang “</a:t>
            </a:r>
            <a:r>
              <a:rPr lang="en-US" dirty="0" err="1"/>
              <a:t>diperkirakan</a:t>
            </a:r>
            <a:r>
              <a:rPr lang="en-US" dirty="0"/>
              <a:t>” / </a:t>
            </a:r>
            <a:r>
              <a:rPr lang="en-US" dirty="0">
                <a:solidFill>
                  <a:schemeClr val="accent2"/>
                </a:solidFill>
              </a:rPr>
              <a:t>approximate reasoning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 Intro to Fuzzy Logic (1)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pasti</a:t>
            </a:r>
            <a:endParaRPr lang="en-US" u="sng" dirty="0" smtClean="0"/>
          </a:p>
          <a:p>
            <a:pPr eaLnBrk="1" hangingPunct="1"/>
            <a:r>
              <a:rPr lang="en-US" dirty="0" err="1" smtClean="0">
                <a:solidFill>
                  <a:schemeClr val="accent2"/>
                </a:solidFill>
              </a:rPr>
              <a:t>Predikat</a:t>
            </a:r>
            <a:r>
              <a:rPr lang="en-US" dirty="0" smtClean="0"/>
              <a:t>: </a:t>
            </a:r>
            <a:r>
              <a:rPr lang="en-US" dirty="0" err="1" smtClean="0"/>
              <a:t>tua</a:t>
            </a:r>
            <a:r>
              <a:rPr lang="en-US" dirty="0" smtClean="0"/>
              <a:t>, </a:t>
            </a:r>
            <a:r>
              <a:rPr lang="en-US" dirty="0" err="1" smtClean="0"/>
              <a:t>mahal</a:t>
            </a:r>
            <a:r>
              <a:rPr lang="en-US" dirty="0" smtClean="0"/>
              <a:t>,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panas</a:t>
            </a:r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chemeClr val="accent2"/>
                </a:solidFill>
              </a:rPr>
              <a:t>Kuantifikator</a:t>
            </a:r>
            <a:r>
              <a:rPr lang="en-US" dirty="0" smtClean="0"/>
              <a:t>: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, </a:t>
            </a:r>
            <a:r>
              <a:rPr lang="en-US" dirty="0" err="1" smtClean="0"/>
              <a:t>jarang</a:t>
            </a:r>
            <a:r>
              <a:rPr lang="en-US" dirty="0" smtClean="0"/>
              <a:t>, </a:t>
            </a:r>
            <a:r>
              <a:rPr lang="en-US" dirty="0" err="1" smtClean="0"/>
              <a:t>lumayan</a:t>
            </a:r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chemeClr val="accent2"/>
                </a:solidFill>
              </a:rPr>
              <a:t>Nilai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kebenaran</a:t>
            </a:r>
            <a:r>
              <a:rPr lang="en-US" dirty="0" smtClean="0"/>
              <a:t>: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, </a:t>
            </a:r>
            <a:r>
              <a:rPr lang="en-US" dirty="0" err="1" smtClean="0"/>
              <a:t>salah</a:t>
            </a:r>
            <a:r>
              <a:rPr lang="en-US" dirty="0" smtClean="0"/>
              <a:t>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, </a:t>
            </a:r>
            <a:r>
              <a:rPr lang="en-US" dirty="0" err="1" smtClean="0"/>
              <a:t>ragu-ragu</a:t>
            </a: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Intro to Fuzzy Logic (2)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295400"/>
            <a:ext cx="7400948" cy="51816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Variabel</a:t>
            </a:r>
            <a:r>
              <a:rPr lang="en-US" sz="2800" dirty="0"/>
              <a:t> fuzzy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/>
              <a:t>Variabel</a:t>
            </a:r>
            <a:r>
              <a:rPr lang="en-US" sz="2400" dirty="0"/>
              <a:t> yang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/>
              <a:t>dibahas</a:t>
            </a:r>
            <a:r>
              <a:rPr lang="en-US" sz="2400" dirty="0"/>
              <a:t>,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umur</a:t>
            </a:r>
            <a:r>
              <a:rPr lang="en-US" sz="2400" dirty="0"/>
              <a:t>, </a:t>
            </a:r>
            <a:r>
              <a:rPr lang="en-US" sz="2400" dirty="0" err="1"/>
              <a:t>berat</a:t>
            </a:r>
            <a:r>
              <a:rPr lang="en-US" sz="2400" dirty="0"/>
              <a:t>, </a:t>
            </a:r>
            <a:r>
              <a:rPr lang="en-US" sz="2400" dirty="0" err="1"/>
              <a:t>temperatur</a:t>
            </a:r>
            <a:r>
              <a:rPr lang="en-US" sz="2400" dirty="0"/>
              <a:t>, </a:t>
            </a:r>
            <a:r>
              <a:rPr lang="en-US" sz="2400" dirty="0" err="1"/>
              <a:t>ukuran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endParaRPr lang="en-US" sz="24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Himpunan</a:t>
            </a:r>
            <a:r>
              <a:rPr lang="en-US" sz="2800" dirty="0"/>
              <a:t> fuzzy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/>
              <a:t>Grup</a:t>
            </a:r>
            <a:r>
              <a:rPr lang="en-US" sz="2400" dirty="0"/>
              <a:t> yang </a:t>
            </a:r>
            <a:r>
              <a:rPr lang="en-US" sz="2400" dirty="0" err="1"/>
              <a:t>mewakili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fuzzy.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umur</a:t>
            </a:r>
            <a:r>
              <a:rPr lang="en-US" sz="2400" dirty="0"/>
              <a:t> (</a:t>
            </a:r>
            <a:r>
              <a:rPr lang="en-US" sz="2400" dirty="0" err="1"/>
              <a:t>TUA</a:t>
            </a:r>
            <a:r>
              <a:rPr lang="en-US" sz="2400" dirty="0"/>
              <a:t>, </a:t>
            </a:r>
            <a:r>
              <a:rPr lang="en-US" sz="2400" dirty="0" err="1"/>
              <a:t>PAROBAYA</a:t>
            </a:r>
            <a:r>
              <a:rPr lang="en-US" sz="2400" dirty="0"/>
              <a:t>, </a:t>
            </a:r>
            <a:r>
              <a:rPr lang="en-US" sz="2400" dirty="0" err="1"/>
              <a:t>MUDA</a:t>
            </a:r>
            <a:r>
              <a:rPr lang="en-US" sz="2400" dirty="0"/>
              <a:t>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Semesta</a:t>
            </a:r>
            <a:r>
              <a:rPr lang="en-US" sz="2800" dirty="0"/>
              <a:t> </a:t>
            </a:r>
            <a:r>
              <a:rPr lang="en-US" sz="2800" dirty="0" err="1"/>
              <a:t>pembicaraan</a:t>
            </a:r>
            <a:endParaRPr lang="en-US" sz="2800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diperbolehkan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fuzzy.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umur</a:t>
            </a:r>
            <a:r>
              <a:rPr lang="en-US" sz="2400" dirty="0"/>
              <a:t> [0..90]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Domain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diijinkan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semesta</a:t>
            </a:r>
            <a:r>
              <a:rPr lang="en-US" sz="2400" dirty="0"/>
              <a:t> </a:t>
            </a:r>
            <a:r>
              <a:rPr lang="en-US" sz="2400" dirty="0" err="1"/>
              <a:t>pembicaraan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penghitungan</a:t>
            </a:r>
            <a:endParaRPr lang="en-US" sz="24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Fuzzy Logic (3)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A.I.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kenyataannya</a:t>
            </a:r>
            <a:r>
              <a:rPr lang="en-US" sz="2800" dirty="0" smtClean="0"/>
              <a:t> </a:t>
            </a:r>
            <a:r>
              <a:rPr lang="en-US" sz="2800" dirty="0" err="1" smtClean="0"/>
              <a:t>prosedur</a:t>
            </a:r>
            <a:r>
              <a:rPr lang="en-US" sz="2800" dirty="0" smtClean="0"/>
              <a:t> A.I </a:t>
            </a:r>
            <a:r>
              <a:rPr lang="en-US" sz="2800" dirty="0" err="1" smtClean="0"/>
              <a:t>seringkali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,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,  </a:t>
            </a:r>
            <a:r>
              <a:rPr lang="en-US" sz="2800" dirty="0" err="1" smtClean="0"/>
              <a:t>perancangan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pengaturan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err="1" smtClean="0"/>
              <a:t>keputusan</a:t>
            </a:r>
            <a:r>
              <a:rPr lang="en-US" sz="2800" smtClean="0"/>
              <a:t>.</a:t>
            </a:r>
            <a:endParaRPr lang="en-US" sz="2800" dirty="0" smtClean="0"/>
          </a:p>
          <a:p>
            <a:r>
              <a:rPr lang="en-US" sz="2800" dirty="0" err="1" smtClean="0"/>
              <a:t>Berikut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diterangkan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kecerdasan</a:t>
            </a:r>
            <a:r>
              <a:rPr lang="en-US" sz="2800" dirty="0" smtClean="0"/>
              <a:t> </a:t>
            </a:r>
            <a:r>
              <a:rPr lang="en-US" sz="2800" dirty="0" err="1" smtClean="0"/>
              <a:t>buatan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“</a:t>
            </a:r>
            <a:r>
              <a:rPr lang="en-US" dirty="0" err="1" smtClean="0"/>
              <a:t>keanggotaan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endParaRPr lang="en-US" dirty="0" smtClean="0"/>
          </a:p>
          <a:p>
            <a:pPr eaLnBrk="1" hangingPunct="1"/>
            <a:r>
              <a:rPr lang="en-US" dirty="0" err="1" smtClean="0"/>
              <a:t>Bernilai</a:t>
            </a:r>
            <a:r>
              <a:rPr lang="en-US" dirty="0" smtClean="0"/>
              <a:t> [0.0,1.0]</a:t>
            </a:r>
          </a:p>
          <a:p>
            <a:pPr lvl="1" eaLnBrk="1" hangingPunct="1">
              <a:buFontTx/>
              <a:buChar char="•"/>
            </a:pPr>
            <a:r>
              <a:rPr lang="en-US" sz="2600" dirty="0" err="1" smtClean="0"/>
              <a:t>Amin</a:t>
            </a:r>
            <a:r>
              <a:rPr lang="en-US" sz="2600" dirty="0" smtClean="0"/>
              <a:t> </a:t>
            </a:r>
            <a:r>
              <a:rPr lang="en-US" sz="2600" dirty="0" err="1" smtClean="0"/>
              <a:t>berusia</a:t>
            </a:r>
            <a:r>
              <a:rPr lang="en-US" sz="2600" dirty="0" smtClean="0"/>
              <a:t> </a:t>
            </a:r>
            <a:r>
              <a:rPr lang="en-US" sz="2600" dirty="0" err="1" smtClean="0"/>
              <a:t>tua</a:t>
            </a:r>
            <a:endParaRPr lang="en-US" sz="2600" dirty="0" smtClean="0"/>
          </a:p>
          <a:p>
            <a:pPr lvl="1" eaLnBrk="1" hangingPunct="1">
              <a:buFontTx/>
              <a:buChar char="•"/>
            </a:pPr>
            <a:r>
              <a:rPr lang="en-US" sz="2600" dirty="0" err="1" smtClean="0"/>
              <a:t>Amin</a:t>
            </a:r>
            <a:r>
              <a:rPr lang="en-US" sz="2600" dirty="0" smtClean="0"/>
              <a:t> </a:t>
            </a:r>
            <a:r>
              <a:rPr lang="en-US" sz="2600" dirty="0" err="1" smtClean="0"/>
              <a:t>berusia</a:t>
            </a:r>
            <a:r>
              <a:rPr lang="en-US" sz="2600" dirty="0" smtClean="0"/>
              <a:t> 40 </a:t>
            </a:r>
            <a:r>
              <a:rPr lang="en-US" sz="2600" dirty="0" err="1" smtClean="0"/>
              <a:t>tahun</a:t>
            </a:r>
            <a:r>
              <a:rPr lang="en-US" sz="2600" dirty="0" smtClean="0"/>
              <a:t>,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keanggotaan</a:t>
            </a:r>
            <a:r>
              <a:rPr lang="en-US" sz="2600" dirty="0" smtClean="0"/>
              <a:t> 0.4, </a:t>
            </a:r>
            <a:r>
              <a:rPr lang="en-US" sz="2600" dirty="0" err="1" smtClean="0"/>
              <a:t>ditulis</a:t>
            </a:r>
            <a:r>
              <a:rPr lang="en-US" sz="2600" dirty="0" smtClean="0"/>
              <a:t> </a:t>
            </a:r>
            <a:r>
              <a:rPr lang="el-GR" sz="2600" dirty="0" smtClean="0">
                <a:solidFill>
                  <a:srgbClr val="FF0000"/>
                </a:solidFill>
              </a:rPr>
              <a:t>μ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Tua</a:t>
            </a:r>
            <a:r>
              <a:rPr lang="en-US" sz="2600" dirty="0" smtClean="0">
                <a:solidFill>
                  <a:srgbClr val="FF0000"/>
                </a:solidFill>
              </a:rPr>
              <a:t> (</a:t>
            </a:r>
            <a:r>
              <a:rPr lang="en-US" sz="2600" dirty="0" err="1" smtClean="0">
                <a:solidFill>
                  <a:srgbClr val="FF0000"/>
                </a:solidFill>
              </a:rPr>
              <a:t>Amin</a:t>
            </a:r>
            <a:r>
              <a:rPr lang="en-US" sz="2600" dirty="0" smtClean="0">
                <a:solidFill>
                  <a:srgbClr val="FF0000"/>
                </a:solidFill>
              </a:rPr>
              <a:t>) = 0.4</a:t>
            </a:r>
            <a:endParaRPr lang="el-GR" sz="2600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600" dirty="0" err="1" smtClean="0"/>
              <a:t>Arti</a:t>
            </a:r>
            <a:r>
              <a:rPr lang="en-US" sz="2600" dirty="0" smtClean="0"/>
              <a:t>: </a:t>
            </a:r>
            <a:r>
              <a:rPr lang="en-US" sz="2600" dirty="0" err="1" smtClean="0"/>
              <a:t>Derajat</a:t>
            </a:r>
            <a:r>
              <a:rPr lang="en-US" sz="2600" dirty="0" smtClean="0"/>
              <a:t> </a:t>
            </a:r>
            <a:r>
              <a:rPr lang="en-US" sz="2600" dirty="0" err="1" smtClean="0"/>
              <a:t>keanggotaan</a:t>
            </a:r>
            <a:r>
              <a:rPr lang="en-US" sz="2600" dirty="0" smtClean="0"/>
              <a:t> </a:t>
            </a:r>
            <a:r>
              <a:rPr lang="en-US" sz="2600" dirty="0" err="1" smtClean="0"/>
              <a:t>Amin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himpunan</a:t>
            </a:r>
            <a:r>
              <a:rPr lang="en-US" sz="2600" dirty="0" smtClean="0"/>
              <a:t> </a:t>
            </a:r>
            <a:r>
              <a:rPr lang="en-US" sz="2600" dirty="0" err="1" smtClean="0"/>
              <a:t>orang</a:t>
            </a:r>
            <a:r>
              <a:rPr lang="en-US" sz="2600" dirty="0" smtClean="0"/>
              <a:t> </a:t>
            </a:r>
            <a:r>
              <a:rPr lang="en-US" sz="2600" dirty="0" err="1" smtClean="0"/>
              <a:t>tua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40%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Membership Function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Membership Function Properties</a:t>
            </a:r>
            <a:endParaRPr lang="en-US" sz="4000" dirty="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428728" y="1143000"/>
            <a:ext cx="750099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1</a:t>
            </a:r>
            <a:r>
              <a:rPr lang="en-US" sz="2000" dirty="0"/>
              <a:t>: X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x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	    </a:t>
            </a:r>
            <a:r>
              <a:rPr lang="en-US" sz="2000" dirty="0" err="1"/>
              <a:t>anggota</a:t>
            </a:r>
            <a:r>
              <a:rPr lang="en-US" sz="2000" dirty="0"/>
              <a:t>. </a:t>
            </a:r>
            <a:r>
              <a:rPr lang="en-US" sz="2000" dirty="0" err="1"/>
              <a:t>Maka</a:t>
            </a:r>
            <a:r>
              <a:rPr lang="en-US" sz="2000" dirty="0"/>
              <a:t> X = {x}. 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2</a:t>
            </a:r>
            <a:r>
              <a:rPr lang="en-US" sz="2000" dirty="0"/>
              <a:t>: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fuzzy A </a:t>
            </a:r>
            <a:r>
              <a:rPr lang="en-US" sz="2000" dirty="0" err="1"/>
              <a:t>dalam</a:t>
            </a:r>
            <a:r>
              <a:rPr lang="en-US" sz="2000" dirty="0"/>
              <a:t> X </a:t>
            </a:r>
            <a:r>
              <a:rPr lang="en-US" sz="2000" dirty="0" err="1"/>
              <a:t>dikarakteristikan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	     </a:t>
            </a:r>
            <a:r>
              <a:rPr lang="en-US" sz="2000" i="1" dirty="0"/>
              <a:t>membership function A. </a:t>
            </a:r>
            <a:r>
              <a:rPr lang="el-GR" sz="2000" dirty="0"/>
              <a:t>μ</a:t>
            </a:r>
            <a:r>
              <a:rPr lang="en-US" sz="2000" dirty="0"/>
              <a:t> A(x) yang </a:t>
            </a:r>
            <a:r>
              <a:rPr lang="en-US" sz="2000" dirty="0" err="1"/>
              <a:t>memetakan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	     </a:t>
            </a:r>
            <a:r>
              <a:rPr lang="en-US" sz="2000" dirty="0" err="1"/>
              <a:t>anggota</a:t>
            </a:r>
            <a:r>
              <a:rPr lang="en-US" sz="2000" dirty="0"/>
              <a:t> X </a:t>
            </a:r>
            <a:r>
              <a:rPr lang="en-US" sz="2000" dirty="0" err="1"/>
              <a:t>pada</a:t>
            </a:r>
            <a:r>
              <a:rPr lang="en-US" sz="2000" dirty="0"/>
              <a:t> interval [0.0, 1.0]. 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l-GR" sz="2000" dirty="0"/>
              <a:t>μ</a:t>
            </a:r>
            <a:r>
              <a:rPr lang="en-US" sz="2000" dirty="0"/>
              <a:t> A(x) </a:t>
            </a:r>
            <a:r>
              <a:rPr lang="en-US" sz="2000" dirty="0" err="1"/>
              <a:t>semakin</a:t>
            </a:r>
            <a:r>
              <a:rPr lang="en-US" sz="2000" dirty="0"/>
              <a:t>     	     </a:t>
            </a:r>
            <a:r>
              <a:rPr lang="en-US" sz="2000" dirty="0" err="1"/>
              <a:t>mendekati</a:t>
            </a:r>
            <a:r>
              <a:rPr lang="en-US" sz="2000" dirty="0"/>
              <a:t> 1.0,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keanggotaan</a:t>
            </a:r>
            <a:r>
              <a:rPr lang="en-US" sz="2000" dirty="0"/>
              <a:t> x </a:t>
            </a:r>
            <a:r>
              <a:rPr lang="en-US" sz="2000" dirty="0" err="1"/>
              <a:t>dalam</a:t>
            </a:r>
            <a:r>
              <a:rPr lang="en-US" sz="2000" dirty="0"/>
              <a:t> A </a:t>
            </a:r>
            <a:r>
              <a:rPr lang="en-US" sz="2000" dirty="0" err="1"/>
              <a:t>meningkat</a:t>
            </a:r>
            <a:r>
              <a:rPr lang="en-US" sz="2000" dirty="0"/>
              <a:t>. 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3</a:t>
            </a:r>
            <a:r>
              <a:rPr lang="en-US" sz="2000" dirty="0"/>
              <a:t>: A </a:t>
            </a:r>
            <a:r>
              <a:rPr lang="en-US" sz="2000" dirty="0" err="1"/>
              <a:t>adalah</a:t>
            </a:r>
            <a:r>
              <a:rPr lang="en-US" sz="2000" dirty="0"/>
              <a:t> EMPTY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x, </a:t>
            </a:r>
            <a:r>
              <a:rPr lang="el-GR" sz="2000" dirty="0"/>
              <a:t>μ</a:t>
            </a:r>
            <a:r>
              <a:rPr lang="en-US" sz="2000" dirty="0"/>
              <a:t> A(x) = 0.0. 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4</a:t>
            </a:r>
            <a:r>
              <a:rPr lang="en-US" sz="2000" dirty="0"/>
              <a:t>: A = B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x: </a:t>
            </a:r>
            <a:r>
              <a:rPr lang="el-GR" sz="2000" dirty="0"/>
              <a:t>μ</a:t>
            </a:r>
            <a:r>
              <a:rPr lang="en-US" sz="2000" dirty="0"/>
              <a:t> A(x) = </a:t>
            </a:r>
            <a:r>
              <a:rPr lang="el-GR" sz="2000" dirty="0"/>
              <a:t>μ</a:t>
            </a:r>
            <a:r>
              <a:rPr lang="en-US" sz="2000" dirty="0"/>
              <a:t> B(x) [</a:t>
            </a:r>
            <a:r>
              <a:rPr lang="en-US" sz="2000" dirty="0" err="1"/>
              <a:t>atau</a:t>
            </a:r>
            <a:r>
              <a:rPr lang="en-US" sz="2000" dirty="0"/>
              <a:t>, </a:t>
            </a:r>
            <a:r>
              <a:rPr lang="el-GR" sz="2000" dirty="0"/>
              <a:t>μ</a:t>
            </a:r>
            <a:r>
              <a:rPr lang="en-US" sz="2000" dirty="0"/>
              <a:t> A = </a:t>
            </a:r>
            <a:r>
              <a:rPr lang="el-GR" sz="2000" dirty="0"/>
              <a:t>μ</a:t>
            </a:r>
            <a:r>
              <a:rPr lang="en-US" sz="2000" dirty="0"/>
              <a:t> B]. 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5</a:t>
            </a:r>
            <a:r>
              <a:rPr lang="en-US" sz="2000" dirty="0"/>
              <a:t>: </a:t>
            </a:r>
            <a:r>
              <a:rPr lang="el-GR" sz="2000" dirty="0"/>
              <a:t>μ</a:t>
            </a:r>
            <a:r>
              <a:rPr lang="en-US" sz="2000" dirty="0"/>
              <a:t> A' = 1 - </a:t>
            </a:r>
            <a:r>
              <a:rPr lang="el-GR" sz="2000" dirty="0"/>
              <a:t>μ</a:t>
            </a:r>
            <a:r>
              <a:rPr lang="en-US" sz="2000" dirty="0"/>
              <a:t> A. 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6</a:t>
            </a:r>
            <a:r>
              <a:rPr lang="en-US" sz="2000" dirty="0"/>
              <a:t>: A </a:t>
            </a:r>
            <a:r>
              <a:rPr lang="en-US" sz="2000" dirty="0" err="1"/>
              <a:t>berada</a:t>
            </a:r>
            <a:r>
              <a:rPr lang="en-US" sz="2000" dirty="0"/>
              <a:t> (CONTAINED) </a:t>
            </a:r>
            <a:r>
              <a:rPr lang="en-US" sz="2000" dirty="0" err="1"/>
              <a:t>dalam</a:t>
            </a:r>
            <a:r>
              <a:rPr lang="en-US" sz="2000" dirty="0"/>
              <a:t> B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l-GR" sz="2000" dirty="0"/>
              <a:t>μ</a:t>
            </a:r>
            <a:r>
              <a:rPr lang="en-US" sz="2000" dirty="0"/>
              <a:t> A ≤ </a:t>
            </a:r>
            <a:r>
              <a:rPr lang="el-GR" sz="2000" dirty="0"/>
              <a:t>μ</a:t>
            </a:r>
            <a:r>
              <a:rPr lang="en-US" sz="2000" dirty="0"/>
              <a:t> B.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7</a:t>
            </a:r>
            <a:r>
              <a:rPr lang="en-US" sz="2000" dirty="0"/>
              <a:t>: C = A UNION B,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konektor</a:t>
            </a:r>
            <a:r>
              <a:rPr lang="en-US" sz="2000" dirty="0"/>
              <a:t> OR, </a:t>
            </a:r>
            <a:r>
              <a:rPr lang="en-US" sz="2000" dirty="0" err="1"/>
              <a:t>maka</a:t>
            </a:r>
            <a:r>
              <a:rPr lang="en-US" sz="2000" dirty="0"/>
              <a:t>: </a:t>
            </a:r>
          </a:p>
          <a:p>
            <a:r>
              <a:rPr lang="en-US" sz="2000" dirty="0"/>
              <a:t>	    </a:t>
            </a:r>
            <a:r>
              <a:rPr lang="el-GR" sz="2000" dirty="0"/>
              <a:t>μ</a:t>
            </a:r>
            <a:r>
              <a:rPr lang="en-US" sz="2000" dirty="0"/>
              <a:t> C(x) = MAX(</a:t>
            </a:r>
            <a:r>
              <a:rPr lang="el-GR" sz="2000" dirty="0"/>
              <a:t>μ</a:t>
            </a:r>
            <a:r>
              <a:rPr lang="en-US" sz="2000" dirty="0"/>
              <a:t> A(x), </a:t>
            </a:r>
            <a:r>
              <a:rPr lang="el-GR" sz="2000" dirty="0"/>
              <a:t>μ</a:t>
            </a:r>
            <a:r>
              <a:rPr lang="en-US" sz="2000" dirty="0"/>
              <a:t> B(x)). </a:t>
            </a:r>
          </a:p>
          <a:p>
            <a:r>
              <a:rPr lang="en-US" sz="2000" i="1" u="sng" dirty="0" err="1">
                <a:solidFill>
                  <a:schemeClr val="accent2"/>
                </a:solidFill>
              </a:rPr>
              <a:t>Definisi</a:t>
            </a:r>
            <a:r>
              <a:rPr lang="en-US" sz="2000" i="1" u="sng" dirty="0">
                <a:solidFill>
                  <a:schemeClr val="accent2"/>
                </a:solidFill>
              </a:rPr>
              <a:t> 8</a:t>
            </a:r>
            <a:r>
              <a:rPr lang="en-US" sz="2000" dirty="0"/>
              <a:t>: C = A INTERSECTION B,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konektor</a:t>
            </a:r>
            <a:r>
              <a:rPr lang="en-US" sz="2000" dirty="0"/>
              <a:t> AND, </a:t>
            </a:r>
            <a:r>
              <a:rPr lang="en-US" sz="2000" dirty="0" err="1"/>
              <a:t>maka</a:t>
            </a:r>
            <a:r>
              <a:rPr lang="en-US" sz="2000" dirty="0"/>
              <a:t>: </a:t>
            </a:r>
          </a:p>
          <a:p>
            <a:r>
              <a:rPr lang="en-US" sz="2000" dirty="0"/>
              <a:t>   	    </a:t>
            </a:r>
            <a:r>
              <a:rPr lang="el-GR" sz="2000" dirty="0"/>
              <a:t>μ</a:t>
            </a:r>
            <a:r>
              <a:rPr lang="en-US" sz="2000" dirty="0"/>
              <a:t> C(x) = MIN(</a:t>
            </a:r>
            <a:r>
              <a:rPr lang="el-GR" sz="2000" dirty="0"/>
              <a:t>μ</a:t>
            </a:r>
            <a:r>
              <a:rPr lang="en-US" sz="2000" dirty="0"/>
              <a:t> A(x), </a:t>
            </a:r>
            <a:r>
              <a:rPr lang="el-GR" sz="2000" dirty="0"/>
              <a:t>μ</a:t>
            </a:r>
            <a:r>
              <a:rPr lang="en-US" sz="2000" dirty="0"/>
              <a:t> B(x)).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x = Bob,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P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kabur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pintar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kabur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dirty="0"/>
              <a:t>P(x) = 0.90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dirty="0"/>
              <a:t>T(x) = 0.70,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/>
              <a:t>logika</a:t>
            </a:r>
            <a:r>
              <a:rPr lang="en-US" sz="2800" dirty="0"/>
              <a:t> </a:t>
            </a:r>
            <a:r>
              <a:rPr lang="en-US" sz="2800" dirty="0" err="1"/>
              <a:t>kabur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mengatakan</a:t>
            </a:r>
            <a:r>
              <a:rPr lang="en-US" sz="2800" dirty="0"/>
              <a:t> “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keanggotaan</a:t>
            </a:r>
            <a:r>
              <a:rPr lang="en-US" sz="2800" dirty="0"/>
              <a:t> Bob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himpunan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pintar</a:t>
            </a:r>
            <a:r>
              <a:rPr lang="en-US" sz="2800" dirty="0"/>
              <a:t> </a:t>
            </a:r>
            <a:r>
              <a:rPr lang="en-US" sz="2800" u="sng" dirty="0" err="1"/>
              <a:t>sekaligus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” </a:t>
            </a:r>
            <a:r>
              <a:rPr lang="en-US" sz="2800" dirty="0" err="1"/>
              <a:t>adalah</a:t>
            </a:r>
            <a:r>
              <a:rPr lang="en-US" sz="2800" dirty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MIN(</a:t>
            </a:r>
            <a:r>
              <a:rPr lang="el-GR" sz="2800" dirty="0"/>
              <a:t>μ</a:t>
            </a:r>
            <a:r>
              <a:rPr lang="en-US" sz="2800" dirty="0"/>
              <a:t> P(x), </a:t>
            </a:r>
            <a:r>
              <a:rPr lang="el-GR" sz="2800" dirty="0"/>
              <a:t>μ</a:t>
            </a:r>
            <a:r>
              <a:rPr lang="en-US" sz="2800" dirty="0"/>
              <a:t> T(x)) = 0.70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629548" cy="1325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Simple Relation in Membership Function</a:t>
            </a:r>
            <a:endParaRPr lang="en-US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219200"/>
            <a:ext cx="7472386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Kurva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Membership Function Representation (1)</a:t>
            </a:r>
            <a:endParaRPr lang="en-US" sz="4000" dirty="0"/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6010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1500166" y="5257800"/>
            <a:ext cx="7370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Representasi: linear, kurva segitiga, kurva trapesium, kurva bentuk bahu, kurva </a:t>
            </a:r>
            <a:r>
              <a:rPr lang="en-US" smtClean="0"/>
              <a:t>bentuk </a:t>
            </a:r>
            <a:r>
              <a:rPr lang="en-US"/>
              <a:t>S, bentuk lonceng.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Membership Function Representation (2)</a:t>
            </a:r>
            <a:endParaRPr lang="en-US" dirty="0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2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419600" cy="51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2133600" y="114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6858000" y="1066800"/>
            <a:ext cx="40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5303" name="Line 12"/>
          <p:cNvSpPr>
            <a:spLocks noChangeShapeType="1"/>
          </p:cNvSpPr>
          <p:nvPr/>
        </p:nvSpPr>
        <p:spPr bwMode="auto">
          <a:xfrm flipH="1" flipV="1">
            <a:off x="1285852" y="2357430"/>
            <a:ext cx="85748" cy="343377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13"/>
          <p:cNvSpPr>
            <a:spLocks noChangeShapeType="1"/>
          </p:cNvSpPr>
          <p:nvPr/>
        </p:nvSpPr>
        <p:spPr bwMode="auto">
          <a:xfrm flipV="1">
            <a:off x="1905000" y="2362200"/>
            <a:ext cx="46038" cy="3429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14"/>
          <p:cNvSpPr>
            <a:spLocks noChangeShapeType="1"/>
          </p:cNvSpPr>
          <p:nvPr/>
        </p:nvSpPr>
        <p:spPr bwMode="auto">
          <a:xfrm flipH="1" flipV="1">
            <a:off x="2926078" y="2285992"/>
            <a:ext cx="45719" cy="350520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5"/>
          <p:cNvSpPr>
            <a:spLocks noChangeShapeType="1"/>
          </p:cNvSpPr>
          <p:nvPr/>
        </p:nvSpPr>
        <p:spPr bwMode="auto">
          <a:xfrm flipV="1">
            <a:off x="3505200" y="2362200"/>
            <a:ext cx="46038" cy="3429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Freeform 16"/>
          <p:cNvSpPr>
            <a:spLocks/>
          </p:cNvSpPr>
          <p:nvPr/>
        </p:nvSpPr>
        <p:spPr bwMode="auto">
          <a:xfrm flipH="1">
            <a:off x="1027113" y="2286000"/>
            <a:ext cx="46037" cy="3448050"/>
          </a:xfrm>
          <a:custGeom>
            <a:avLst/>
            <a:gdLst>
              <a:gd name="T0" fmla="*/ 0 w 1"/>
              <a:gd name="T1" fmla="*/ 3448050 h 2343"/>
              <a:gd name="T2" fmla="*/ 0 w 1"/>
              <a:gd name="T3" fmla="*/ 0 h 2343"/>
              <a:gd name="T4" fmla="*/ 0 60000 65536"/>
              <a:gd name="T5" fmla="*/ 0 60000 65536"/>
              <a:gd name="T6" fmla="*/ 0 w 1"/>
              <a:gd name="T7" fmla="*/ 0 h 2343"/>
              <a:gd name="T8" fmla="*/ 1 w 1"/>
              <a:gd name="T9" fmla="*/ 2343 h 23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43">
                <a:moveTo>
                  <a:pt x="0" y="2343"/>
                </a:moveTo>
                <a:cubicBezTo>
                  <a:pt x="0" y="1953"/>
                  <a:pt x="0" y="488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Freeform 17"/>
          <p:cNvSpPr>
            <a:spLocks/>
          </p:cNvSpPr>
          <p:nvPr/>
        </p:nvSpPr>
        <p:spPr bwMode="auto">
          <a:xfrm>
            <a:off x="1571604" y="4500570"/>
            <a:ext cx="1587" cy="1333500"/>
          </a:xfrm>
          <a:custGeom>
            <a:avLst/>
            <a:gdLst>
              <a:gd name="T0" fmla="*/ 0 w 1"/>
              <a:gd name="T1" fmla="*/ 1333500 h 840"/>
              <a:gd name="T2" fmla="*/ 0 w 1"/>
              <a:gd name="T3" fmla="*/ 0 h 840"/>
              <a:gd name="T4" fmla="*/ 0 60000 65536"/>
              <a:gd name="T5" fmla="*/ 0 60000 65536"/>
              <a:gd name="T6" fmla="*/ 0 w 1"/>
              <a:gd name="T7" fmla="*/ 0 h 840"/>
              <a:gd name="T8" fmla="*/ 1 w 1"/>
              <a:gd name="T9" fmla="*/ 840 h 8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40">
                <a:moveTo>
                  <a:pt x="0" y="84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Freeform 18"/>
          <p:cNvSpPr>
            <a:spLocks/>
          </p:cNvSpPr>
          <p:nvPr/>
        </p:nvSpPr>
        <p:spPr bwMode="auto">
          <a:xfrm>
            <a:off x="2414588" y="2362200"/>
            <a:ext cx="46037" cy="3382963"/>
          </a:xfrm>
          <a:custGeom>
            <a:avLst/>
            <a:gdLst>
              <a:gd name="T0" fmla="*/ 0 w 1"/>
              <a:gd name="T1" fmla="*/ 3382963 h 2374"/>
              <a:gd name="T2" fmla="*/ 0 w 1"/>
              <a:gd name="T3" fmla="*/ 0 h 2374"/>
              <a:gd name="T4" fmla="*/ 0 60000 65536"/>
              <a:gd name="T5" fmla="*/ 0 60000 65536"/>
              <a:gd name="T6" fmla="*/ 0 w 1"/>
              <a:gd name="T7" fmla="*/ 0 h 2374"/>
              <a:gd name="T8" fmla="*/ 1 w 1"/>
              <a:gd name="T9" fmla="*/ 2374 h 23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74">
                <a:moveTo>
                  <a:pt x="0" y="237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19"/>
          <p:cNvSpPr>
            <a:spLocks/>
          </p:cNvSpPr>
          <p:nvPr/>
        </p:nvSpPr>
        <p:spPr bwMode="auto">
          <a:xfrm>
            <a:off x="3357554" y="4572008"/>
            <a:ext cx="142876" cy="1285884"/>
          </a:xfrm>
          <a:custGeom>
            <a:avLst/>
            <a:gdLst>
              <a:gd name="T0" fmla="*/ 0 w 1"/>
              <a:gd name="T1" fmla="*/ 1408113 h 887"/>
              <a:gd name="T2" fmla="*/ 0 w 1"/>
              <a:gd name="T3" fmla="*/ 0 h 887"/>
              <a:gd name="T4" fmla="*/ 0 60000 65536"/>
              <a:gd name="T5" fmla="*/ 0 60000 65536"/>
              <a:gd name="T6" fmla="*/ 0 w 1"/>
              <a:gd name="T7" fmla="*/ 0 h 887"/>
              <a:gd name="T8" fmla="*/ 1 w 1"/>
              <a:gd name="T9" fmla="*/ 887 h 8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87">
                <a:moveTo>
                  <a:pt x="0" y="88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20"/>
          <p:cNvSpPr>
            <a:spLocks/>
          </p:cNvSpPr>
          <p:nvPr/>
        </p:nvSpPr>
        <p:spPr bwMode="auto">
          <a:xfrm flipH="1">
            <a:off x="3857620" y="2357430"/>
            <a:ext cx="45719" cy="3424254"/>
          </a:xfrm>
          <a:custGeom>
            <a:avLst/>
            <a:gdLst>
              <a:gd name="T0" fmla="*/ 0 w 8"/>
              <a:gd name="T1" fmla="*/ 3382963 h 2342"/>
              <a:gd name="T2" fmla="*/ 46037 w 8"/>
              <a:gd name="T3" fmla="*/ 0 h 2342"/>
              <a:gd name="T4" fmla="*/ 0 60000 65536"/>
              <a:gd name="T5" fmla="*/ 0 60000 65536"/>
              <a:gd name="T6" fmla="*/ 0 w 8"/>
              <a:gd name="T7" fmla="*/ 0 h 2342"/>
              <a:gd name="T8" fmla="*/ 8 w 8"/>
              <a:gd name="T9" fmla="*/ 2342 h 23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342">
                <a:moveTo>
                  <a:pt x="0" y="2342"/>
                </a:moveTo>
                <a:cubicBezTo>
                  <a:pt x="1" y="1952"/>
                  <a:pt x="6" y="488"/>
                  <a:pt x="8" y="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Freeform 21"/>
          <p:cNvSpPr>
            <a:spLocks/>
          </p:cNvSpPr>
          <p:nvPr/>
        </p:nvSpPr>
        <p:spPr bwMode="auto">
          <a:xfrm>
            <a:off x="7010400" y="2286000"/>
            <a:ext cx="46038" cy="3525838"/>
          </a:xfrm>
          <a:custGeom>
            <a:avLst/>
            <a:gdLst>
              <a:gd name="T0" fmla="*/ 0 w 1"/>
              <a:gd name="T1" fmla="*/ 3525838 h 2413"/>
              <a:gd name="T2" fmla="*/ 0 w 1"/>
              <a:gd name="T3" fmla="*/ 0 h 2413"/>
              <a:gd name="T4" fmla="*/ 0 60000 65536"/>
              <a:gd name="T5" fmla="*/ 0 60000 65536"/>
              <a:gd name="T6" fmla="*/ 0 w 1"/>
              <a:gd name="T7" fmla="*/ 0 h 2413"/>
              <a:gd name="T8" fmla="*/ 1 w 1"/>
              <a:gd name="T9" fmla="*/ 2413 h 24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13">
                <a:moveTo>
                  <a:pt x="0" y="2413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Freeform 22"/>
          <p:cNvSpPr>
            <a:spLocks/>
          </p:cNvSpPr>
          <p:nvPr/>
        </p:nvSpPr>
        <p:spPr bwMode="auto">
          <a:xfrm flipH="1">
            <a:off x="8001024" y="2285992"/>
            <a:ext cx="45719" cy="3643338"/>
          </a:xfrm>
          <a:custGeom>
            <a:avLst/>
            <a:gdLst>
              <a:gd name="T0" fmla="*/ 0 w 8"/>
              <a:gd name="T1" fmla="*/ 3505200 h 2436"/>
              <a:gd name="T2" fmla="*/ 57150 w 8"/>
              <a:gd name="T3" fmla="*/ 0 h 2436"/>
              <a:gd name="T4" fmla="*/ 0 60000 65536"/>
              <a:gd name="T5" fmla="*/ 0 60000 65536"/>
              <a:gd name="T6" fmla="*/ 0 w 8"/>
              <a:gd name="T7" fmla="*/ 0 h 2436"/>
              <a:gd name="T8" fmla="*/ 8 w 8"/>
              <a:gd name="T9" fmla="*/ 2436 h 24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436">
                <a:moveTo>
                  <a:pt x="0" y="2436"/>
                </a:moveTo>
                <a:lnTo>
                  <a:pt x="8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eaLnBrk="1" hangingPunct="1"/>
            <a:r>
              <a:rPr lang="en-US" smtClean="0"/>
              <a:t>Tabel (lihat M.F. </a:t>
            </a:r>
            <a:r>
              <a:rPr lang="en-US" b="1" smtClean="0">
                <a:solidFill>
                  <a:srgbClr val="FF0000"/>
                </a:solidFill>
              </a:rPr>
              <a:t>B</a:t>
            </a:r>
            <a:r>
              <a:rPr lang="en-US" b="1" smtClean="0"/>
              <a:t> </a:t>
            </a:r>
            <a:r>
              <a:rPr lang="en-US" smtClean="0"/>
              <a:t>slide sebelumnya)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Membership Function Representation (3)</a:t>
            </a:r>
            <a:endParaRPr lang="en-US" dirty="0"/>
          </a:p>
        </p:txBody>
      </p:sp>
      <p:graphicFrame>
        <p:nvGraphicFramePr>
          <p:cNvPr id="14438" name="Group 102"/>
          <p:cNvGraphicFramePr>
            <a:graphicFrameLocks noGrp="1"/>
          </p:cNvGraphicFramePr>
          <p:nvPr/>
        </p:nvGraphicFramePr>
        <p:xfrm>
          <a:off x="304800" y="2362200"/>
          <a:ext cx="2667000" cy="31689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76400"/>
                <a:gridCol w="9906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6344" name="Line 103"/>
          <p:cNvSpPr>
            <a:spLocks noChangeShapeType="1"/>
          </p:cNvSpPr>
          <p:nvPr/>
        </p:nvSpPr>
        <p:spPr bwMode="auto">
          <a:xfrm>
            <a:off x="304800" y="23622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485" name="Group 149"/>
          <p:cNvGraphicFramePr>
            <a:graphicFrameLocks noGrp="1"/>
          </p:cNvGraphicFramePr>
          <p:nvPr/>
        </p:nvGraphicFramePr>
        <p:xfrm>
          <a:off x="3276600" y="2362200"/>
          <a:ext cx="2667000" cy="31689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76400"/>
                <a:gridCol w="9906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0.95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6365" name="Line 126"/>
          <p:cNvSpPr>
            <a:spLocks noChangeShapeType="1"/>
          </p:cNvSpPr>
          <p:nvPr/>
        </p:nvSpPr>
        <p:spPr bwMode="auto">
          <a:xfrm>
            <a:off x="3276600" y="23622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493" name="Group 157"/>
          <p:cNvGraphicFramePr>
            <a:graphicFrameLocks noGrp="1"/>
          </p:cNvGraphicFramePr>
          <p:nvPr/>
        </p:nvGraphicFramePr>
        <p:xfrm>
          <a:off x="6248400" y="2362200"/>
          <a:ext cx="2667000" cy="31689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76400"/>
                <a:gridCol w="9906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6386" name="Line 147"/>
          <p:cNvSpPr>
            <a:spLocks noChangeShapeType="1"/>
          </p:cNvSpPr>
          <p:nvPr/>
        </p:nvSpPr>
        <p:spPr bwMode="auto">
          <a:xfrm>
            <a:off x="6248400" y="23622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en-US" sz="2800" dirty="0" err="1" smtClean="0"/>
              <a:t>Lihat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 </a:t>
            </a:r>
            <a:r>
              <a:rPr lang="en-US" sz="2800" smtClean="0"/>
              <a:t>M.F</a:t>
            </a:r>
            <a:r>
              <a:rPr lang="en-US" sz="2800" smtClean="0"/>
              <a:t>. </a:t>
            </a:r>
            <a:r>
              <a:rPr lang="en-US" sz="2800" i="1" smtClean="0"/>
              <a:t>(A dan B)</a:t>
            </a:r>
            <a:r>
              <a:rPr lang="en-US" sz="2800" smtClean="0"/>
              <a:t> </a:t>
            </a:r>
            <a:r>
              <a:rPr lang="en-US" sz="2800" dirty="0" err="1" smtClean="0"/>
              <a:t>sebelumnya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err="1" smtClean="0"/>
              <a:t>Mamdani</a:t>
            </a:r>
            <a:r>
              <a:rPr lang="en-US" sz="2800" dirty="0" smtClean="0"/>
              <a:t> fuzzy rule :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fuzzy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input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x = -8,-5,0,5,8;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relasi</a:t>
            </a:r>
            <a:r>
              <a:rPr lang="en-US" sz="2400" dirty="0" smtClean="0"/>
              <a:t> fuzzy </a:t>
            </a:r>
            <a:r>
              <a:rPr lang="en-US" sz="2400" dirty="0" smtClean="0">
                <a:solidFill>
                  <a:schemeClr val="accent2"/>
                </a:solidFill>
              </a:rPr>
              <a:t>Intersection (</a:t>
            </a:r>
            <a:r>
              <a:rPr lang="en-US" sz="2400" dirty="0" err="1" smtClean="0">
                <a:solidFill>
                  <a:schemeClr val="accent2"/>
                </a:solidFill>
              </a:rPr>
              <a:t>konektor</a:t>
            </a:r>
            <a:r>
              <a:rPr lang="en-US" sz="2400" dirty="0" smtClean="0">
                <a:solidFill>
                  <a:schemeClr val="accent2"/>
                </a:solidFill>
              </a:rPr>
              <a:t> AND, </a:t>
            </a:r>
            <a:r>
              <a:rPr lang="en-US" sz="2400" dirty="0" err="1" smtClean="0">
                <a:solidFill>
                  <a:schemeClr val="accent2"/>
                </a:solidFill>
              </a:rPr>
              <a:t>ambil</a:t>
            </a:r>
            <a:r>
              <a:rPr lang="en-US" sz="2400" dirty="0" smtClean="0">
                <a:solidFill>
                  <a:schemeClr val="accent2"/>
                </a:solidFill>
              </a:rPr>
              <a:t> MIN)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defuzzification</a:t>
            </a:r>
            <a:r>
              <a:rPr lang="en-US" sz="2400" dirty="0" smtClean="0"/>
              <a:t>: </a:t>
            </a:r>
            <a:r>
              <a:rPr lang="en-US" sz="2400" i="1" dirty="0" err="1" smtClean="0">
                <a:solidFill>
                  <a:schemeClr val="accent2"/>
                </a:solidFill>
              </a:rPr>
              <a:t>centroid</a:t>
            </a:r>
            <a:r>
              <a:rPr lang="en-US" sz="2400" i="1" dirty="0" smtClean="0">
                <a:solidFill>
                  <a:schemeClr val="accent2"/>
                </a:solidFill>
              </a:rPr>
              <a:t> (Centre Of </a:t>
            </a:r>
            <a:r>
              <a:rPr lang="en-US" sz="2400" i="1" dirty="0" err="1" smtClean="0">
                <a:solidFill>
                  <a:schemeClr val="accent2"/>
                </a:solidFill>
              </a:rPr>
              <a:t>Grafity</a:t>
            </a:r>
            <a:r>
              <a:rPr lang="en-US" sz="2400" i="1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Application (1) </a:t>
            </a:r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357298"/>
            <a:ext cx="8382000" cy="4629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Tahap</a:t>
            </a:r>
            <a:r>
              <a:rPr lang="en-US" sz="2800" dirty="0" smtClean="0"/>
              <a:t> 1: </a:t>
            </a:r>
            <a:r>
              <a:rPr lang="en-US" sz="2800" dirty="0" err="1" smtClean="0"/>
              <a:t>Fuzzification</a:t>
            </a:r>
            <a:r>
              <a:rPr lang="en-US" sz="2800" dirty="0" smtClean="0"/>
              <a:t> (</a:t>
            </a:r>
            <a:r>
              <a:rPr lang="en-US" sz="2800" dirty="0" err="1" smtClean="0"/>
              <a:t>lih</a:t>
            </a:r>
            <a:r>
              <a:rPr lang="en-US" sz="2800" dirty="0" smtClean="0"/>
              <a:t>. Membership function).</a:t>
            </a:r>
          </a:p>
          <a:p>
            <a:pPr eaLnBrk="1" hangingPunct="1"/>
            <a:r>
              <a:rPr lang="en-US" sz="2800" dirty="0" err="1" smtClean="0"/>
              <a:t>Tahap</a:t>
            </a:r>
            <a:r>
              <a:rPr lang="en-US" sz="2800" dirty="0" smtClean="0"/>
              <a:t> 2: Rule evaluation (MIN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Fuzzy)</a:t>
            </a:r>
          </a:p>
          <a:p>
            <a:pPr eaLnBrk="1" hangingPunct="1"/>
            <a:r>
              <a:rPr lang="en-US" sz="2800" dirty="0" err="1" smtClean="0"/>
              <a:t>Tahap</a:t>
            </a:r>
            <a:r>
              <a:rPr lang="en-US" sz="2800" dirty="0" smtClean="0"/>
              <a:t> 3: Aggregation of the rule output (</a:t>
            </a:r>
            <a:r>
              <a:rPr lang="en-US" sz="2800" dirty="0" err="1" smtClean="0"/>
              <a:t>komposisi</a:t>
            </a:r>
            <a:r>
              <a:rPr lang="en-US" sz="2800" dirty="0" smtClean="0"/>
              <a:t>, MAXMIN Rule)</a:t>
            </a:r>
          </a:p>
          <a:p>
            <a:pPr eaLnBrk="1" hangingPunct="1"/>
            <a:r>
              <a:rPr lang="en-US" sz="2800" dirty="0" err="1" smtClean="0"/>
              <a:t>Tahap</a:t>
            </a:r>
            <a:r>
              <a:rPr lang="en-US" sz="2800" dirty="0" smtClean="0"/>
              <a:t> 4: </a:t>
            </a:r>
            <a:r>
              <a:rPr lang="en-US" sz="2800" dirty="0" err="1" smtClean="0"/>
              <a:t>Defuzzification</a:t>
            </a:r>
            <a:r>
              <a:rPr lang="en-US" sz="2800" dirty="0" smtClean="0"/>
              <a:t> (</a:t>
            </a:r>
            <a:r>
              <a:rPr lang="en-US" sz="2800" dirty="0" err="1" smtClean="0"/>
              <a:t>Penegasan</a:t>
            </a:r>
            <a:r>
              <a:rPr lang="en-US" sz="2800" dirty="0" smtClean="0"/>
              <a:t>)</a:t>
            </a:r>
          </a:p>
          <a:p>
            <a:pPr lvl="1" eaLnBrk="1" hangingPunct="1"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Centroid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titik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tengah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Application (2)</a:t>
            </a:r>
            <a:endParaRPr lang="en-US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786446" y="4071942"/>
            <a:ext cx="2619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sz="4000" baseline="30000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4000" baseline="-25000" dirty="0" err="1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sz="4000" baseline="-25000" dirty="0">
                <a:solidFill>
                  <a:srgbClr val="FF0000"/>
                </a:solidFill>
                <a:sym typeface="Symbol" pitchFamily="18" charset="2"/>
              </a:rPr>
              <a:t>=1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4000" dirty="0" err="1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4000" baseline="-25000" dirty="0" err="1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*(</a:t>
            </a:r>
            <a:r>
              <a:rPr lang="en-US" sz="4000" dirty="0" err="1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4000" baseline="-25000" dirty="0" err="1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429256" y="4572008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215074" y="485776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714876" y="4500570"/>
            <a:ext cx="6880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z*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857884" y="4929198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sz="4400" baseline="30000" dirty="0" err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4400" baseline="-25000" dirty="0" err="1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sz="4400" baseline="-25000" dirty="0">
                <a:solidFill>
                  <a:srgbClr val="FF0000"/>
                </a:solidFill>
                <a:sym typeface="Symbol" pitchFamily="18" charset="2"/>
              </a:rPr>
              <a:t>=1</a:t>
            </a:r>
            <a:r>
              <a:rPr lang="en-US" sz="4400" dirty="0">
                <a:solidFill>
                  <a:srgbClr val="FF0000"/>
                </a:solidFill>
                <a:sym typeface="Symbol" pitchFamily="18" charset="2"/>
              </a:rPr>
              <a:t> (</a:t>
            </a:r>
            <a:r>
              <a:rPr lang="en-US" sz="4400" dirty="0" err="1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4400" baseline="-25000" dirty="0" err="1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sz="4400" dirty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14400" y="4495800"/>
            <a:ext cx="3897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Membagi dua wilayah sama </a:t>
            </a:r>
            <a:r>
              <a:rPr lang="en-US" smtClean="0"/>
              <a:t>besar, dan </a:t>
            </a:r>
          </a:p>
          <a:p>
            <a:r>
              <a:rPr lang="en-US" smtClean="0"/>
              <a:t>mengambil nilai yang “diakui” bersama.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543956" cy="4786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000" dirty="0" smtClean="0"/>
              <a:t>Fuzzy set A: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Fuzzy set B:</a:t>
            </a:r>
          </a:p>
          <a:p>
            <a:pPr lvl="1" eaLnBrk="1" hangingPunct="1"/>
            <a:endParaRPr lang="en-US" sz="20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1 &amp; 2 </a:t>
            </a:r>
            <a:r>
              <a:rPr lang="en-US" dirty="0" err="1"/>
              <a:t>Mamdani</a:t>
            </a:r>
            <a:endParaRPr lang="en-US" dirty="0"/>
          </a:p>
        </p:txBody>
      </p:sp>
      <p:graphicFrame>
        <p:nvGraphicFramePr>
          <p:cNvPr id="18629" name="Group 197"/>
          <p:cNvGraphicFramePr>
            <a:graphicFrameLocks noGrp="1"/>
          </p:cNvGraphicFramePr>
          <p:nvPr/>
        </p:nvGraphicFramePr>
        <p:xfrm>
          <a:off x="2438400" y="1295400"/>
          <a:ext cx="2514600" cy="2005649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24" name="Group 192"/>
          <p:cNvGraphicFramePr>
            <a:graphicFrameLocks noGrp="1"/>
          </p:cNvGraphicFramePr>
          <p:nvPr/>
        </p:nvGraphicFramePr>
        <p:xfrm>
          <a:off x="2438400" y="3657600"/>
          <a:ext cx="2514600" cy="192151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25" name="Group 193"/>
          <p:cNvGraphicFramePr>
            <a:graphicFrameLocks noGrp="1"/>
          </p:cNvGraphicFramePr>
          <p:nvPr/>
        </p:nvGraphicFramePr>
        <p:xfrm>
          <a:off x="6096000" y="2667000"/>
          <a:ext cx="2514600" cy="185801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74" name="Line 194"/>
          <p:cNvSpPr>
            <a:spLocks noChangeShapeType="1"/>
          </p:cNvSpPr>
          <p:nvPr/>
        </p:nvSpPr>
        <p:spPr bwMode="auto">
          <a:xfrm>
            <a:off x="5029200" y="25908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75" name="Line 195"/>
          <p:cNvSpPr>
            <a:spLocks noChangeShapeType="1"/>
          </p:cNvSpPr>
          <p:nvPr/>
        </p:nvSpPr>
        <p:spPr bwMode="auto">
          <a:xfrm flipV="1">
            <a:off x="5029200" y="38100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76" name="Text Box 196"/>
          <p:cNvSpPr txBox="1">
            <a:spLocks noChangeArrowheads="1"/>
          </p:cNvSpPr>
          <p:nvPr/>
        </p:nvSpPr>
        <p:spPr bwMode="auto">
          <a:xfrm>
            <a:off x="5334000" y="3124200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(MIN)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295400"/>
            <a:ext cx="7400948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Hitung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tengahnya</a:t>
            </a:r>
            <a:r>
              <a:rPr lang="en-US" sz="2800" dirty="0" smtClean="0"/>
              <a:t> ( </a:t>
            </a:r>
            <a:r>
              <a:rPr lang="en-US" sz="2800" i="1" dirty="0" smtClean="0"/>
              <a:t>Centre of Gravity / </a:t>
            </a:r>
            <a:r>
              <a:rPr lang="en-US" sz="2800" i="1" dirty="0" err="1" smtClean="0"/>
              <a:t>Centroid</a:t>
            </a:r>
            <a:r>
              <a:rPr lang="en-US" sz="2800" i="1" dirty="0" smtClean="0"/>
              <a:t> 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  <a:p>
            <a:pPr lvl="1" eaLnBrk="1" hangingPunct="1">
              <a:buFontTx/>
              <a:buNone/>
            </a:pPr>
            <a:r>
              <a:rPr lang="en-US" sz="1800" dirty="0" smtClean="0"/>
              <a:t>(-8 * 0.0) + (-5 * 0.0) + (0 * 0.0) + (5 * 0.3) + (8 * 1.0)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			      </a:t>
            </a:r>
            <a:r>
              <a:rPr lang="en-US" sz="1800" dirty="0" smtClean="0"/>
              <a:t>(0.0 + 0.0 + 0.0 + 0.3 + 1.0)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 &amp; 4 </a:t>
            </a:r>
            <a:r>
              <a:rPr lang="en-US" dirty="0" err="1"/>
              <a:t>Mamdani</a:t>
            </a:r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191000" y="1905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b="1" baseline="3000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b="1" baseline="-25000">
                <a:solidFill>
                  <a:srgbClr val="FF0000"/>
                </a:solidFill>
                <a:sym typeface="Symbol" pitchFamily="18" charset="2"/>
              </a:rPr>
              <a:t>j=1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 z</a:t>
            </a:r>
            <a:r>
              <a:rPr lang="en-US" b="1" baseline="-25000">
                <a:solidFill>
                  <a:srgbClr val="FF0000"/>
                </a:solidFill>
                <a:sym typeface="Symbol" pitchFamily="18" charset="2"/>
              </a:rPr>
              <a:t>j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* (z</a:t>
            </a:r>
            <a:r>
              <a:rPr lang="en-US" b="1" baseline="-25000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657600" y="22098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114800" y="23622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276600" y="2133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z*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191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en-US" b="1" baseline="3000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b="1" baseline="-25000">
                <a:solidFill>
                  <a:srgbClr val="FF0000"/>
                </a:solidFill>
                <a:sym typeface="Symbol" pitchFamily="18" charset="2"/>
              </a:rPr>
              <a:t>j=1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 (z</a:t>
            </a:r>
            <a:r>
              <a:rPr lang="en-US" b="1" baseline="-25000">
                <a:solidFill>
                  <a:srgbClr val="FF0000"/>
                </a:solidFill>
                <a:sym typeface="Symbol" pitchFamily="18" charset="2"/>
              </a:rPr>
              <a:t>j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>
            <a:off x="3048000" y="3886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1"/>
          <p:cNvSpPr>
            <a:spLocks noChangeShapeType="1"/>
          </p:cNvSpPr>
          <p:nvPr/>
        </p:nvSpPr>
        <p:spPr bwMode="auto">
          <a:xfrm>
            <a:off x="3048000" y="5638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2743200" y="541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2743200" y="3810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2800350" y="5715000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-8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3429000" y="5715000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-5</a:t>
            </a:r>
          </a:p>
        </p:txBody>
      </p:sp>
      <p:sp>
        <p:nvSpPr>
          <p:cNvPr id="60431" name="Text Box 16"/>
          <p:cNvSpPr txBox="1">
            <a:spLocks noChangeArrowheads="1"/>
          </p:cNvSpPr>
          <p:nvPr/>
        </p:nvSpPr>
        <p:spPr bwMode="auto">
          <a:xfrm>
            <a:off x="4419600" y="5715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5334000" y="5715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5791200" y="5715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60434" name="Text Box 20"/>
          <p:cNvSpPr txBox="1">
            <a:spLocks noChangeArrowheads="1"/>
          </p:cNvSpPr>
          <p:nvPr/>
        </p:nvSpPr>
        <p:spPr bwMode="auto">
          <a:xfrm>
            <a:off x="2590800" y="48768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60435" name="Text Box 30"/>
          <p:cNvSpPr txBox="1">
            <a:spLocks noChangeArrowheads="1"/>
          </p:cNvSpPr>
          <p:nvPr/>
        </p:nvSpPr>
        <p:spPr bwMode="auto">
          <a:xfrm>
            <a:off x="7772400" y="312420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= 7.31</a:t>
            </a:r>
          </a:p>
        </p:txBody>
      </p:sp>
      <p:sp>
        <p:nvSpPr>
          <p:cNvPr id="60436" name="Line 37"/>
          <p:cNvSpPr>
            <a:spLocks noChangeShapeType="1"/>
          </p:cNvSpPr>
          <p:nvPr/>
        </p:nvSpPr>
        <p:spPr bwMode="auto">
          <a:xfrm>
            <a:off x="3048000" y="5638800"/>
            <a:ext cx="152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38"/>
          <p:cNvSpPr>
            <a:spLocks noChangeShapeType="1"/>
          </p:cNvSpPr>
          <p:nvPr/>
        </p:nvSpPr>
        <p:spPr bwMode="auto">
          <a:xfrm flipV="1">
            <a:off x="4572000" y="5029200"/>
            <a:ext cx="914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39"/>
          <p:cNvSpPr>
            <a:spLocks noChangeShapeType="1"/>
          </p:cNvSpPr>
          <p:nvPr/>
        </p:nvSpPr>
        <p:spPr bwMode="auto">
          <a:xfrm flipV="1">
            <a:off x="5486400" y="3886200"/>
            <a:ext cx="4572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Line 40"/>
          <p:cNvSpPr>
            <a:spLocks noChangeShapeType="1"/>
          </p:cNvSpPr>
          <p:nvPr/>
        </p:nvSpPr>
        <p:spPr bwMode="auto">
          <a:xfrm>
            <a:off x="5943600" y="3886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Line 41"/>
          <p:cNvSpPr>
            <a:spLocks noChangeShapeType="1"/>
          </p:cNvSpPr>
          <p:nvPr/>
        </p:nvSpPr>
        <p:spPr bwMode="auto">
          <a:xfrm>
            <a:off x="54864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Text Box 42"/>
          <p:cNvSpPr txBox="1">
            <a:spLocks noChangeArrowheads="1"/>
          </p:cNvSpPr>
          <p:nvPr/>
        </p:nvSpPr>
        <p:spPr bwMode="auto">
          <a:xfrm>
            <a:off x="2971800" y="51816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</a:t>
            </a:r>
          </a:p>
        </p:txBody>
      </p:sp>
      <p:sp>
        <p:nvSpPr>
          <p:cNvPr id="60442" name="Text Box 43"/>
          <p:cNvSpPr txBox="1">
            <a:spLocks noChangeArrowheads="1"/>
          </p:cNvSpPr>
          <p:nvPr/>
        </p:nvSpPr>
        <p:spPr bwMode="auto">
          <a:xfrm>
            <a:off x="3962400" y="5181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medium</a:t>
            </a:r>
          </a:p>
        </p:txBody>
      </p:sp>
      <p:sp>
        <p:nvSpPr>
          <p:cNvPr id="60443" name="Text Box 44"/>
          <p:cNvSpPr txBox="1">
            <a:spLocks noChangeArrowheads="1"/>
          </p:cNvSpPr>
          <p:nvPr/>
        </p:nvSpPr>
        <p:spPr bwMode="auto">
          <a:xfrm>
            <a:off x="5486400" y="5105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large</a:t>
            </a:r>
          </a:p>
        </p:txBody>
      </p:sp>
      <p:sp>
        <p:nvSpPr>
          <p:cNvPr id="60444" name="Line 45"/>
          <p:cNvSpPr>
            <a:spLocks noChangeShapeType="1"/>
          </p:cNvSpPr>
          <p:nvPr/>
        </p:nvSpPr>
        <p:spPr bwMode="auto">
          <a:xfrm>
            <a:off x="5791200" y="42672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Line 46"/>
          <p:cNvSpPr>
            <a:spLocks noChangeShapeType="1"/>
          </p:cNvSpPr>
          <p:nvPr/>
        </p:nvSpPr>
        <p:spPr bwMode="auto">
          <a:xfrm flipV="1">
            <a:off x="3048000" y="5029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Line 47"/>
          <p:cNvSpPr>
            <a:spLocks noChangeShapeType="1"/>
          </p:cNvSpPr>
          <p:nvPr/>
        </p:nvSpPr>
        <p:spPr bwMode="auto">
          <a:xfrm flipV="1">
            <a:off x="36576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/>
          <p:cNvCxnSpPr>
            <a:endCxn id="60435" idx="1"/>
          </p:cNvCxnSpPr>
          <p:nvPr/>
        </p:nvCxnSpPr>
        <p:spPr>
          <a:xfrm flipV="1">
            <a:off x="1500166" y="3352800"/>
            <a:ext cx="6272234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pPr algn="l"/>
            <a:r>
              <a:rPr lang="en-US" smtClean="0"/>
              <a:t>Expert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Mengadopsi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pengetahuan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, agar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biasa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err="1" smtClean="0"/>
              <a:t>ahli</a:t>
            </a:r>
            <a:r>
              <a:rPr lang="en-US" sz="2800" smtClean="0"/>
              <a:t>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Ahli</a:t>
            </a:r>
            <a:r>
              <a:rPr lang="en-US" sz="2800" dirty="0" smtClean="0">
                <a:solidFill>
                  <a:srgbClr val="FF0000"/>
                </a:solidFill>
              </a:rPr>
              <a:t> / </a:t>
            </a:r>
            <a:r>
              <a:rPr lang="en-US" sz="2800" dirty="0" err="1" smtClean="0">
                <a:solidFill>
                  <a:srgbClr val="FF0000"/>
                </a:solidFill>
              </a:rPr>
              <a:t>pakar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orang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memiliki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keahlian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pengalaman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pengetahuan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tentang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sesuatu</a:t>
            </a:r>
            <a:r>
              <a:rPr lang="en-US" sz="2800" dirty="0" smtClean="0">
                <a:sym typeface="Wingdings" pitchFamily="2" charset="2"/>
              </a:rPr>
              <a:t>, yang </a:t>
            </a:r>
            <a:r>
              <a:rPr lang="en-US" sz="2800" dirty="0" err="1" smtClean="0">
                <a:sym typeface="Wingdings" pitchFamily="2" charset="2"/>
              </a:rPr>
              <a:t>tidak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dimiliki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orang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secara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umum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menggunakannya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trik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jalan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pintas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aturan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memecahkan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suatu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err="1" smtClean="0">
                <a:sym typeface="Wingdings" pitchFamily="2" charset="2"/>
              </a:rPr>
              <a:t>masalah</a:t>
            </a:r>
            <a:r>
              <a:rPr lang="en-US" sz="2800" smtClean="0">
                <a:sym typeface="Wingdings" pitchFamily="2" charset="2"/>
              </a:rPr>
              <a:t>.</a:t>
            </a: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ym typeface="Wingdings" pitchFamily="2" charset="2"/>
              </a:rPr>
              <a:t>Ilmu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dimiliki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pakar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cukup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menjaga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kredibilitasnya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namun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dapat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selalu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sempurna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memuaskan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semua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orang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142984"/>
            <a:ext cx="7400948" cy="53340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: </a:t>
            </a:r>
            <a:r>
              <a:rPr lang="en-US" dirty="0" err="1" smtClean="0"/>
              <a:t>campuran</a:t>
            </a:r>
            <a:r>
              <a:rPr lang="en-US" dirty="0" smtClean="0"/>
              <a:t>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rule: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“If the oxygen percentage is </a:t>
            </a:r>
            <a:r>
              <a:rPr lang="en-US" i="1" u="sng" dirty="0" smtClean="0">
                <a:solidFill>
                  <a:schemeClr val="accent2"/>
                </a:solidFill>
              </a:rPr>
              <a:t>rather high </a:t>
            </a:r>
            <a:r>
              <a:rPr lang="en-US" i="1" dirty="0" smtClean="0">
                <a:solidFill>
                  <a:schemeClr val="accent2"/>
                </a:solidFill>
              </a:rPr>
              <a:t>and the free-lime and kiln-drive torque rate is </a:t>
            </a:r>
            <a:r>
              <a:rPr lang="en-US" i="1" u="sng" dirty="0" smtClean="0">
                <a:solidFill>
                  <a:schemeClr val="accent2"/>
                </a:solidFill>
              </a:rPr>
              <a:t>normal</a:t>
            </a:r>
            <a:r>
              <a:rPr lang="en-US" i="1" dirty="0" smtClean="0">
                <a:solidFill>
                  <a:schemeClr val="accent2"/>
                </a:solidFill>
              </a:rPr>
              <a:t>, decrease the flow of gas and </a:t>
            </a:r>
            <a:r>
              <a:rPr lang="en-US" i="1" u="sng" dirty="0" smtClean="0">
                <a:solidFill>
                  <a:schemeClr val="accent2"/>
                </a:solidFill>
              </a:rPr>
              <a:t>slightly</a:t>
            </a:r>
            <a:r>
              <a:rPr lang="en-US" i="1" dirty="0" smtClean="0">
                <a:solidFill>
                  <a:schemeClr val="accent2"/>
                </a:solidFill>
              </a:rPr>
              <a:t> reduce the fuel rate"</a:t>
            </a:r>
            <a:r>
              <a:rPr lang="en-US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(retrieval)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Navigasi</a:t>
            </a:r>
            <a:r>
              <a:rPr lang="en-US" dirty="0" smtClean="0"/>
              <a:t>: </a:t>
            </a:r>
            <a:r>
              <a:rPr lang="en-US" dirty="0" err="1" smtClean="0"/>
              <a:t>mobil</a:t>
            </a:r>
            <a:r>
              <a:rPr lang="en-US" dirty="0" smtClean="0"/>
              <a:t>, robot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Problem fuzzy logic: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stabilitas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interval </a:t>
            </a:r>
            <a:r>
              <a:rPr lang="en-US" dirty="0" err="1" smtClean="0"/>
              <a:t>perbatasan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kemiripan</a:t>
            </a:r>
            <a:r>
              <a:rPr lang="en-US" dirty="0" smtClean="0"/>
              <a:t> (likelihood)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interval </a:t>
            </a:r>
            <a:r>
              <a:rPr lang="en-US" dirty="0" err="1" smtClean="0"/>
              <a:t>himpunan</a:t>
            </a:r>
            <a:r>
              <a:rPr lang="en-US" dirty="0" smtClean="0"/>
              <a:t> fuzzy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Fuzzy Logic Application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Turbine controller</a:t>
            </a:r>
          </a:p>
        </p:txBody>
      </p:sp>
      <p:pic>
        <p:nvPicPr>
          <p:cNvPr id="7171" name="Picture 5" descr="F:\ttfuzz_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428604"/>
            <a:ext cx="7429552" cy="478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Membership Function</a:t>
            </a:r>
          </a:p>
        </p:txBody>
      </p:sp>
      <p:pic>
        <p:nvPicPr>
          <p:cNvPr id="8195" name="Picture 3" descr="image:Ttfuzz_4.png">
            <a:hlinkClick r:id="rId3" tooltip="&quot;image:Ttfuzz_4.png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8604"/>
            <a:ext cx="52149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29454" y="1214422"/>
            <a:ext cx="149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Variabel </a:t>
            </a:r>
            <a:r>
              <a:rPr lang="en-US" b="1" smtClean="0"/>
              <a:t>temp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6929454" y="2500306"/>
            <a:ext cx="18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Variabel </a:t>
            </a:r>
            <a:r>
              <a:rPr lang="en-US" b="1" smtClean="0"/>
              <a:t>pressure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785918" y="500042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Himpunan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5918" y="2071678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Himpunan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Output: The Throttle Setting</a:t>
            </a: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1357290" y="714356"/>
            <a:ext cx="8183562" cy="41878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400" dirty="0" smtClean="0"/>
              <a:t>-- where: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N3:   Large negative.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N2:   Medium negative.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N1:   Small negative.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Z:    Zero.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P1:   Small positive.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P2:   Medium positive.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P3:   Large positive. 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Rule Set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1357290" y="785794"/>
            <a:ext cx="8183562" cy="41878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200" dirty="0" smtClean="0"/>
              <a:t>The rule set includes such rules as: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rule 1:  IF temperature IS </a:t>
            </a:r>
            <a:r>
              <a:rPr lang="en-US" sz="2200" b="1" dirty="0" smtClean="0">
                <a:solidFill>
                  <a:srgbClr val="0070C0"/>
                </a:solidFill>
              </a:rPr>
              <a:t>cool</a:t>
            </a:r>
            <a:r>
              <a:rPr lang="en-US" sz="2200" dirty="0" smtClean="0"/>
              <a:t> AND pressure IS </a:t>
            </a:r>
            <a:r>
              <a:rPr lang="en-US" sz="2200" b="1" dirty="0" smtClean="0">
                <a:solidFill>
                  <a:srgbClr val="0070C0"/>
                </a:solidFill>
              </a:rPr>
              <a:t>weak</a:t>
            </a:r>
            <a:r>
              <a:rPr lang="en-US" sz="2200" dirty="0" smtClean="0"/>
              <a:t>,   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         THEN throttle is </a:t>
            </a:r>
            <a:r>
              <a:rPr lang="en-US" sz="2200" dirty="0" smtClean="0">
                <a:solidFill>
                  <a:srgbClr val="FF0000"/>
                </a:solidFill>
              </a:rPr>
              <a:t>P3</a:t>
            </a:r>
            <a:r>
              <a:rPr lang="en-US" sz="2200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rule 2:  IF temperature IS </a:t>
            </a:r>
            <a:r>
              <a:rPr lang="en-US" sz="2200" b="1" dirty="0" smtClean="0">
                <a:solidFill>
                  <a:srgbClr val="0070C0"/>
                </a:solidFill>
              </a:rPr>
              <a:t>cool</a:t>
            </a:r>
            <a:r>
              <a:rPr lang="en-US" sz="2200" dirty="0" smtClean="0"/>
              <a:t> AND pressure IS </a:t>
            </a:r>
            <a:r>
              <a:rPr lang="en-US" sz="2200" b="1" dirty="0" smtClean="0">
                <a:solidFill>
                  <a:srgbClr val="0070C0"/>
                </a:solidFill>
              </a:rPr>
              <a:t>low</a:t>
            </a:r>
            <a:r>
              <a:rPr lang="en-US" sz="2200" dirty="0" smtClean="0"/>
              <a:t>,    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         THEN throttle is </a:t>
            </a:r>
            <a:r>
              <a:rPr lang="en-US" sz="2200" dirty="0" smtClean="0">
                <a:solidFill>
                  <a:srgbClr val="FF0000"/>
                </a:solidFill>
              </a:rPr>
              <a:t>P2</a:t>
            </a:r>
            <a:r>
              <a:rPr lang="en-US" sz="2200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rule 3:  IF temperature IS </a:t>
            </a:r>
            <a:r>
              <a:rPr lang="en-US" sz="2200" b="1" dirty="0" smtClean="0">
                <a:solidFill>
                  <a:srgbClr val="0070C0"/>
                </a:solidFill>
              </a:rPr>
              <a:t>cool</a:t>
            </a:r>
            <a:r>
              <a:rPr lang="en-US" sz="2200" dirty="0" smtClean="0"/>
              <a:t> AND pressure IS </a:t>
            </a:r>
            <a:r>
              <a:rPr lang="en-US" sz="2200" b="1" dirty="0" smtClean="0">
                <a:solidFill>
                  <a:srgbClr val="0070C0"/>
                </a:solidFill>
              </a:rPr>
              <a:t>ok</a:t>
            </a:r>
            <a:r>
              <a:rPr lang="en-US" sz="2200" dirty="0" smtClean="0"/>
              <a:t>,     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         THEN throttle is </a:t>
            </a:r>
            <a:r>
              <a:rPr lang="en-US" sz="2200" dirty="0" smtClean="0">
                <a:solidFill>
                  <a:srgbClr val="FF0000"/>
                </a:solidFill>
              </a:rPr>
              <a:t>Z</a:t>
            </a:r>
            <a:r>
              <a:rPr lang="en-US" sz="2200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rule 4:  IF temperature IS </a:t>
            </a:r>
            <a:r>
              <a:rPr lang="en-US" sz="2200" b="1" dirty="0" smtClean="0">
                <a:solidFill>
                  <a:srgbClr val="0070C0"/>
                </a:solidFill>
              </a:rPr>
              <a:t>cool</a:t>
            </a:r>
            <a:r>
              <a:rPr lang="en-US" sz="2200" dirty="0" smtClean="0"/>
              <a:t> AND pressure IS 	</a:t>
            </a:r>
            <a:r>
              <a:rPr lang="en-US" sz="2200" b="1" dirty="0" smtClean="0">
                <a:solidFill>
                  <a:srgbClr val="0070C0"/>
                </a:solidFill>
              </a:rPr>
              <a:t>strong</a:t>
            </a:r>
            <a:r>
              <a:rPr lang="en-US" sz="2200" dirty="0" smtClean="0"/>
              <a:t>, 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         THEN throttle is </a:t>
            </a:r>
            <a:r>
              <a:rPr lang="en-US" sz="2200" dirty="0" smtClean="0">
                <a:solidFill>
                  <a:srgbClr val="FF0000"/>
                </a:solidFill>
              </a:rPr>
              <a:t>N2.</a:t>
            </a:r>
          </a:p>
          <a:p>
            <a:pPr>
              <a:buFont typeface="Arial" charset="0"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Rule 2 Evaluation (Min Relation)</a:t>
            </a:r>
          </a:p>
        </p:txBody>
      </p:sp>
      <p:pic>
        <p:nvPicPr>
          <p:cNvPr id="11267" name="Picture 3" descr="image:Ttfuzz_5.png">
            <a:hlinkClick r:id="rId2" tooltip="&quot;image:Ttfuzz_5.pn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14375"/>
            <a:ext cx="771525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Rule 3 Evaluation (Min Relation)</a:t>
            </a:r>
          </a:p>
        </p:txBody>
      </p:sp>
      <p:pic>
        <p:nvPicPr>
          <p:cNvPr id="12291" name="Picture 3" descr="image:Ttfuzz_6.png">
            <a:hlinkClick r:id="rId2" tooltip="&quot;image:Ttfuzz_6.pn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714375"/>
            <a:ext cx="7572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Defuzzification</a:t>
            </a: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3315" name="Content Placeholder 9" descr="ttfuzz_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06" y="357166"/>
            <a:ext cx="4929187" cy="48577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Find the “real” output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9" name="Content Placeholder 3" descr="ttfuzz_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500063"/>
            <a:ext cx="5167313" cy="475932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Computer and our brain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7354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konsultasi</a:t>
            </a:r>
            <a:r>
              <a:rPr lang="en-US" dirty="0" smtClean="0"/>
              <a:t> u/ expert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214422"/>
            <a:ext cx="7400948" cy="491174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Konsultasi</a:t>
            </a:r>
            <a:r>
              <a:rPr lang="en-US" sz="2800" dirty="0" smtClean="0"/>
              <a:t> </a:t>
            </a:r>
            <a:r>
              <a:rPr lang="en-US" sz="2800" dirty="0" err="1" smtClean="0"/>
              <a:t>berorientasi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(goal)</a:t>
            </a:r>
          </a:p>
          <a:p>
            <a:r>
              <a:rPr lang="en-US" sz="2800" dirty="0" err="1" smtClean="0"/>
              <a:t>Konsultan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bertanya</a:t>
            </a:r>
            <a:endParaRPr lang="en-US" sz="2800" dirty="0" smtClean="0"/>
          </a:p>
          <a:p>
            <a:r>
              <a:rPr lang="en-US" sz="2800" dirty="0" err="1" smtClean="0"/>
              <a:t>Konsultasi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adaptif</a:t>
            </a:r>
            <a:endParaRPr lang="en-US" sz="2800" dirty="0" smtClean="0"/>
          </a:p>
          <a:p>
            <a:r>
              <a:rPr lang="en-US" sz="2800" dirty="0" err="1" smtClean="0"/>
              <a:t>Konsultan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lengkap</a:t>
            </a:r>
            <a:endParaRPr lang="en-US" sz="2800" dirty="0" smtClean="0"/>
          </a:p>
          <a:p>
            <a:r>
              <a:rPr lang="en-US" sz="2800" dirty="0" err="1" smtClean="0"/>
              <a:t>Konsultan</a:t>
            </a:r>
            <a:r>
              <a:rPr lang="en-US" sz="2800" dirty="0" smtClean="0"/>
              <a:t> </a:t>
            </a:r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usulan</a:t>
            </a:r>
            <a:r>
              <a:rPr lang="en-US" sz="2800" dirty="0" smtClean="0"/>
              <a:t>/</a:t>
            </a:r>
            <a:r>
              <a:rPr lang="en-US" sz="2800" dirty="0" err="1" smtClean="0"/>
              <a:t>rekomen-dasinya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alasan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penjelasan</a:t>
            </a:r>
            <a:r>
              <a:rPr lang="en-US" sz="2800" dirty="0" smtClean="0"/>
              <a:t>/</a:t>
            </a:r>
            <a:r>
              <a:rPr lang="en-US" sz="2800" dirty="0" err="1" smtClean="0"/>
              <a:t>penalaran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71538" y="6500834"/>
            <a:ext cx="107157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4656074">
            <a:off x="404097" y="6014371"/>
            <a:ext cx="1071570" cy="142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269289">
            <a:off x="1350715" y="5828191"/>
            <a:ext cx="481762" cy="642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367583">
            <a:off x="1541995" y="6068452"/>
            <a:ext cx="481762" cy="642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485538">
            <a:off x="1025524" y="5639862"/>
            <a:ext cx="481762" cy="642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ent3 copy.jpg"/>
          <p:cNvPicPr>
            <a:picLocks noChangeAspect="1"/>
          </p:cNvPicPr>
          <p:nvPr/>
        </p:nvPicPr>
        <p:blipFill>
          <a:blip r:embed="rId2"/>
          <a:srcRect b="13475"/>
          <a:stretch>
            <a:fillRect/>
          </a:stretch>
        </p:blipFill>
        <p:spPr>
          <a:xfrm>
            <a:off x="2786050" y="5214950"/>
            <a:ext cx="1490258" cy="164305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214414" y="5072074"/>
            <a:ext cx="1214446" cy="1214446"/>
          </a:xfrm>
          <a:prstGeom prst="wedgeRoundRectCallout">
            <a:avLst>
              <a:gd name="adj1" fmla="val -42509"/>
              <a:gd name="adj2" fmla="val 610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No,thx</a:t>
            </a:r>
            <a:r>
              <a:rPr lang="en-US" dirty="0" smtClean="0"/>
              <a:t>. I’m full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500562" y="5072074"/>
            <a:ext cx="2643206" cy="1000132"/>
          </a:xfrm>
          <a:prstGeom prst="wedgeRoundRectCallout">
            <a:avLst>
              <a:gd name="adj1" fmla="val -57401"/>
              <a:gd name="adj2" fmla="val 765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Computer, Define Food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original neural network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786437" cy="428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original neural network(2)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214422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syaraf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neuron yang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Neuron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menjalankan</a:t>
            </a:r>
            <a:r>
              <a:rPr lang="en-US" sz="2400" dirty="0" smtClean="0"/>
              <a:t> </a:t>
            </a:r>
            <a:r>
              <a:rPr lang="en-US" sz="2400" dirty="0" err="1" smtClean="0"/>
              <a:t>aksi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motoneuron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neuron </a:t>
            </a:r>
            <a:r>
              <a:rPr lang="en-US" sz="2400" dirty="0" err="1" smtClean="0"/>
              <a:t>motorik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Bagian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err="1" smtClean="0"/>
              <a:t>penerimaan</a:t>
            </a:r>
            <a:r>
              <a:rPr lang="en-US" sz="2400" smtClean="0"/>
              <a:t> </a:t>
            </a:r>
            <a:r>
              <a:rPr lang="en-US" sz="2400" smtClean="0"/>
              <a:t>rangsangan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receptor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8"/>
            <a:ext cx="35988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Neuron cell</a:t>
            </a: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742955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ORIGINAL </a:t>
            </a:r>
            <a:r>
              <a:rPr lang="en-US" cap="none" smtClean="0">
                <a:sym typeface="Wingdings" pitchFamily="2" charset="2"/>
              </a:rPr>
              <a:t> ARTIFICIAL </a:t>
            </a:r>
            <a:endParaRPr lang="en-US" cap="none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1600200"/>
            <a:ext cx="6710386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Neuron-Neuron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distributed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endParaRPr lang="en-US" dirty="0" smtClean="0"/>
          </a:p>
          <a:p>
            <a:pPr eaLnBrk="1" hangingPunct="1"/>
            <a:r>
              <a:rPr lang="en-US" dirty="0" smtClean="0"/>
              <a:t>Artificial neuron network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distributed </a:t>
            </a:r>
            <a:r>
              <a:rPr lang="en-US" dirty="0" err="1" smtClean="0"/>
              <a:t>dan</a:t>
            </a:r>
            <a:r>
              <a:rPr lang="en-US" dirty="0" smtClean="0"/>
              <a:t> parallel.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neural network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600200"/>
            <a:ext cx="6638948" cy="487362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b="1" dirty="0" smtClean="0"/>
              <a:t>Adaptive learning</a:t>
            </a:r>
            <a:r>
              <a:rPr lang="en-US" dirty="0" smtClean="0"/>
              <a:t>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data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Self-</a:t>
            </a:r>
            <a:r>
              <a:rPr lang="en-US" b="1" dirty="0" err="1" smtClean="0"/>
              <a:t>Organisation</a:t>
            </a:r>
            <a:r>
              <a:rPr lang="en-US" b="1" dirty="0" smtClean="0"/>
              <a:t>: </a:t>
            </a:r>
            <a:r>
              <a:rPr lang="en-US" dirty="0" smtClean="0"/>
              <a:t>ANN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infromasi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Real Time Operation: </a:t>
            </a:r>
            <a:r>
              <a:rPr lang="en-US" dirty="0" err="1" smtClean="0"/>
              <a:t>Perhitungan</a:t>
            </a:r>
            <a:r>
              <a:rPr lang="en-US" dirty="0" smtClean="0"/>
              <a:t> ANN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Fault Tolerance via Redundant Information Coding: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neural network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network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ARTificial</a:t>
            </a:r>
            <a:r>
              <a:rPr lang="en-US" dirty="0" smtClean="0"/>
              <a:t> Neuron (1)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5214938"/>
            <a:ext cx="6638948" cy="125888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err="1" smtClean="0"/>
              <a:t>Sebuah</a:t>
            </a:r>
            <a:r>
              <a:rPr lang="en-US" dirty="0" smtClean="0"/>
              <a:t> artificial neuron yang </a:t>
            </a:r>
            <a:r>
              <a:rPr lang="en-US" dirty="0" err="1" smtClean="0"/>
              <a:t>menerima</a:t>
            </a:r>
            <a:r>
              <a:rPr lang="en-US" dirty="0" smtClean="0"/>
              <a:t> input (X1…</a:t>
            </a:r>
            <a:r>
              <a:rPr lang="en-US" dirty="0" err="1" smtClean="0"/>
              <a:t>Xm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output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endParaRPr lang="en-US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7286625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ARTificial</a:t>
            </a:r>
            <a:r>
              <a:rPr lang="en-US" dirty="0" smtClean="0"/>
              <a:t> Neuron (2)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1285860"/>
            <a:ext cx="7715304" cy="518796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Configurasi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perceptron</a:t>
            </a:r>
            <a:endParaRPr lang="en-US" dirty="0" smtClean="0"/>
          </a:p>
          <a:p>
            <a:pPr eaLnBrk="1" hangingPunct="1"/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output 1 / 0</a:t>
            </a:r>
          </a:p>
          <a:p>
            <a:pPr eaLnBrk="1" hangingPunct="1"/>
            <a:r>
              <a:rPr lang="en-US" smtClean="0"/>
              <a:t>Bias (</a:t>
            </a:r>
            <a:r>
              <a:rPr lang="en-US" i="1" smtClean="0"/>
              <a:t>resting level</a:t>
            </a:r>
            <a:r>
              <a:rPr lang="en-US" smtClean="0"/>
              <a:t>) dapat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output </a:t>
            </a:r>
            <a:r>
              <a:rPr lang="en-US" dirty="0" err="1" smtClean="0"/>
              <a:t>diluar</a:t>
            </a:r>
            <a:r>
              <a:rPr lang="en-US" dirty="0" smtClean="0"/>
              <a:t> input yang </a:t>
            </a:r>
            <a:r>
              <a:rPr lang="en-US" dirty="0" err="1" smtClean="0"/>
              <a:t>diberikan</a:t>
            </a:r>
            <a:endParaRPr lang="en-US" dirty="0" smtClean="0"/>
          </a:p>
          <a:p>
            <a:pPr eaLnBrk="1" hangingPunct="1"/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perceptron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582178"/>
            <a:ext cx="3071834" cy="12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Activation function : Step function</a:t>
            </a:r>
            <a:endParaRPr lang="en-US" dirty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37147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13" y="2714620"/>
            <a:ext cx="39512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Activation function(2) : sigmoid </a:t>
            </a:r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lum bright="-10000" contrast="16000"/>
          </a:blip>
          <a:srcRect/>
          <a:stretch>
            <a:fillRect/>
          </a:stretch>
        </p:blipFill>
        <p:spPr bwMode="auto">
          <a:xfrm>
            <a:off x="1428728" y="1714488"/>
            <a:ext cx="7500937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571750" y="4857750"/>
            <a:ext cx="35718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357298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disingkat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b = b + [ T - A ]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i="1" dirty="0" smtClean="0"/>
              <a:t>W(</a:t>
            </a:r>
            <a:r>
              <a:rPr lang="en-US" i="1" dirty="0" err="1" smtClean="0"/>
              <a:t>i</a:t>
            </a:r>
            <a:r>
              <a:rPr lang="en-US" i="1" dirty="0" smtClean="0"/>
              <a:t>) = W(</a:t>
            </a:r>
            <a:r>
              <a:rPr lang="en-US" i="1" dirty="0" err="1" smtClean="0"/>
              <a:t>i</a:t>
            </a:r>
            <a:r>
              <a:rPr lang="en-US" i="1" dirty="0" smtClean="0"/>
              <a:t>) + [ T - A ] * P(</a:t>
            </a:r>
            <a:r>
              <a:rPr lang="en-US" i="1" dirty="0" err="1" smtClean="0"/>
              <a:t>i</a:t>
            </a:r>
            <a:r>
              <a:rPr lang="en-US" i="1" dirty="0" smtClean="0"/>
              <a:t>)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vector weight, P </a:t>
            </a:r>
            <a:r>
              <a:rPr lang="en-US" dirty="0" err="1" smtClean="0"/>
              <a:t>adalah</a:t>
            </a:r>
            <a:r>
              <a:rPr lang="en-US" dirty="0" smtClean="0"/>
              <a:t> input, 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, 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neuron, b </a:t>
            </a:r>
            <a:r>
              <a:rPr lang="en-US" dirty="0" err="1" smtClean="0"/>
              <a:t>adalah</a:t>
            </a:r>
            <a:r>
              <a:rPr lang="en-US" dirty="0" smtClean="0"/>
              <a:t> bias.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142984"/>
            <a:ext cx="7643866" cy="492922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awam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eaLnBrk="1" hangingPunct="1"/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endParaRPr lang="en-US" dirty="0" smtClean="0"/>
          </a:p>
          <a:p>
            <a:pPr eaLnBrk="1" hangingPunct="1"/>
            <a:r>
              <a:rPr lang="en-US" dirty="0" err="1" smtClean="0"/>
              <a:t>Kredibilitas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reabilitas</a:t>
            </a:r>
            <a:endParaRPr lang="en-US" dirty="0" smtClean="0"/>
          </a:p>
          <a:p>
            <a:pPr eaLnBrk="1" hangingPunct="1"/>
            <a:r>
              <a:rPr lang="en-US" dirty="0" err="1" smtClean="0"/>
              <a:t>Pelengkap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training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Mengefektifkan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7159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Why expert system 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Single layer neural network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285860"/>
            <a:ext cx="7358114" cy="5187965"/>
          </a:xfrm>
        </p:spPr>
        <p:txBody>
          <a:bodyPr/>
          <a:lstStyle/>
          <a:p>
            <a:pPr eaLnBrk="1" hangingPunct="1"/>
            <a:r>
              <a:rPr lang="en-US" dirty="0" smtClean="0"/>
              <a:t>Single-layer neural networks </a:t>
            </a:r>
            <a:r>
              <a:rPr lang="en-US" dirty="0" err="1" smtClean="0"/>
              <a:t>adalah</a:t>
            </a:r>
            <a:r>
              <a:rPr lang="en-US" dirty="0" smtClean="0"/>
              <a:t> network </a:t>
            </a:r>
            <a:r>
              <a:rPr lang="en-US" dirty="0" err="1" smtClean="0"/>
              <a:t>dimana</a:t>
            </a:r>
            <a:r>
              <a:rPr lang="en-US" dirty="0" smtClean="0"/>
              <a:t> output </a:t>
            </a:r>
            <a:r>
              <a:rPr lang="en-US" dirty="0" err="1" smtClean="0"/>
              <a:t>suatu</a:t>
            </a:r>
            <a:r>
              <a:rPr lang="en-US" dirty="0" smtClean="0"/>
              <a:t> unit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unit </a:t>
            </a:r>
            <a:r>
              <a:rPr lang="en-US" dirty="0" err="1" smtClean="0"/>
              <a:t>lainnya</a:t>
            </a:r>
            <a:endParaRPr lang="en-US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4714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14884"/>
            <a:ext cx="4643438" cy="18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 layer neural network</a:t>
            </a:r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7500990" cy="442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learning	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357298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Reinforcement	</a:t>
            </a:r>
          </a:p>
          <a:p>
            <a:pPr eaLnBrk="1" hangingPunct="1"/>
            <a:r>
              <a:rPr lang="en-US" dirty="0" smtClean="0"/>
              <a:t>Supervised </a:t>
            </a:r>
          </a:p>
          <a:p>
            <a:pPr eaLnBrk="1" hangingPunct="1"/>
            <a:r>
              <a:rPr lang="en-US" smtClean="0"/>
              <a:t>Unsupervised </a:t>
            </a:r>
            <a:endParaRPr lang="en-US" dirty="0" smtClean="0"/>
          </a:p>
          <a:p>
            <a:pPr eaLnBrk="1" hangingPunct="1"/>
            <a:r>
              <a:rPr lang="en-US" u="sng" dirty="0" smtClean="0"/>
              <a:t>Learning step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random weight </a:t>
            </a:r>
            <a:r>
              <a:rPr lang="en-US" dirty="0" err="1" smtClean="0"/>
              <a:t>dan</a:t>
            </a:r>
            <a:r>
              <a:rPr lang="en-US" dirty="0" smtClean="0"/>
              <a:t> random bias </a:t>
            </a:r>
            <a:r>
              <a:rPr lang="en-US" dirty="0" err="1" smtClean="0"/>
              <a:t>di</a:t>
            </a:r>
            <a:r>
              <a:rPr lang="en-US" dirty="0" smtClean="0"/>
              <a:t> neural network</a:t>
            </a:r>
          </a:p>
          <a:p>
            <a:pPr lvl="1" eaLnBrk="1" hangingPunct="1"/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persatu</a:t>
            </a:r>
            <a:r>
              <a:rPr lang="en-US" dirty="0" smtClean="0"/>
              <a:t> member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Ubah</a:t>
            </a:r>
            <a:r>
              <a:rPr lang="en-US" dirty="0" smtClean="0"/>
              <a:t> weight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dirasa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Hebb</a:t>
            </a:r>
            <a:r>
              <a:rPr lang="en-US" dirty="0" smtClean="0"/>
              <a:t> Learning Example (1)</a:t>
            </a:r>
            <a:endParaRPr lang="en-US" dirty="0"/>
          </a:p>
        </p:txBody>
      </p:sp>
      <p:graphicFrame>
        <p:nvGraphicFramePr>
          <p:cNvPr id="4" name="Group 45"/>
          <p:cNvGraphicFramePr>
            <a:graphicFrameLocks noGrp="1"/>
          </p:cNvGraphicFramePr>
          <p:nvPr/>
        </p:nvGraphicFramePr>
        <p:xfrm>
          <a:off x="5072066" y="1714488"/>
          <a:ext cx="2532063" cy="26035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1504"/>
                <a:gridCol w="550859"/>
                <a:gridCol w="608012"/>
                <a:gridCol w="801688"/>
              </a:tblGrid>
              <a:tr h="4286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Bias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3827" name="Text Box 55"/>
          <p:cNvSpPr txBox="1">
            <a:spLocks noChangeArrowheads="1"/>
          </p:cNvSpPr>
          <p:nvPr/>
        </p:nvSpPr>
        <p:spPr bwMode="auto">
          <a:xfrm>
            <a:off x="1285852" y="3357562"/>
            <a:ext cx="76152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OR rule</a:t>
            </a:r>
          </a:p>
          <a:p>
            <a:r>
              <a:rPr lang="en-US" sz="2400" dirty="0"/>
              <a:t>Target </a:t>
            </a:r>
            <a:r>
              <a:rPr lang="en-US" sz="2400" dirty="0" err="1"/>
              <a:t>fungsi</a:t>
            </a:r>
            <a:r>
              <a:rPr lang="en-US" sz="2400" dirty="0"/>
              <a:t> bipolar</a:t>
            </a:r>
          </a:p>
          <a:p>
            <a:r>
              <a:rPr lang="en-US" sz="2400" dirty="0"/>
              <a:t>		1 ; x </a:t>
            </a:r>
            <a:r>
              <a:rPr lang="en-US" sz="2400" dirty="0">
                <a:sym typeface="Symbol" pitchFamily="18" charset="2"/>
              </a:rPr>
              <a:t>&gt; 0</a:t>
            </a:r>
            <a:endParaRPr lang="en-US" sz="2400" dirty="0"/>
          </a:p>
          <a:p>
            <a:r>
              <a:rPr lang="en-US" sz="2400" dirty="0"/>
              <a:t>	y = 	0 ; x = 0</a:t>
            </a:r>
          </a:p>
          <a:p>
            <a:r>
              <a:rPr lang="en-US" sz="2400" dirty="0"/>
              <a:t>		-1; x &lt; 0</a:t>
            </a:r>
          </a:p>
          <a:p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bias, </a:t>
            </a:r>
            <a:r>
              <a:rPr lang="en-US" sz="2400" dirty="0" err="1"/>
              <a:t>inisialisasi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</a:t>
            </a:r>
          </a:p>
          <a:p>
            <a:r>
              <a:rPr lang="en-US" sz="2400" u="sng" dirty="0" err="1"/>
              <a:t>Prinsip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naik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unit </a:t>
            </a:r>
            <a:r>
              <a:rPr lang="en-US" sz="2400" i="1" dirty="0"/>
              <a:t>“fired”</a:t>
            </a:r>
            <a:r>
              <a:rPr lang="en-US" sz="2400" dirty="0"/>
              <a:t>, </a:t>
            </a:r>
            <a:r>
              <a:rPr lang="en-US" sz="2400" dirty="0" err="1"/>
              <a:t>turun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endParaRPr lang="en-US" sz="2400" dirty="0"/>
          </a:p>
        </p:txBody>
      </p:sp>
      <p:sp>
        <p:nvSpPr>
          <p:cNvPr id="33828" name="Text Box 56"/>
          <p:cNvSpPr txBox="1">
            <a:spLocks noChangeArrowheads="1"/>
          </p:cNvSpPr>
          <p:nvPr/>
        </p:nvSpPr>
        <p:spPr bwMode="auto">
          <a:xfrm>
            <a:off x="2714612" y="4071942"/>
            <a:ext cx="6223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dirty="0"/>
              <a:t>{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Hebb</a:t>
            </a:r>
            <a:r>
              <a:rPr lang="en-US" dirty="0" smtClean="0"/>
              <a:t> Learning Example (2)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1600200"/>
            <a:ext cx="6710386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baru</a:t>
            </a:r>
            <a:r>
              <a:rPr lang="en-US" b="1" dirty="0" smtClean="0">
                <a:solidFill>
                  <a:srgbClr val="FF0000"/>
                </a:solidFill>
              </a:rPr>
              <a:t>) = </a:t>
            </a:r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(lama) + x</a:t>
            </a:r>
            <a:r>
              <a:rPr lang="en-US" b="1" baseline="-25000" dirty="0" smtClean="0">
                <a:solidFill>
                  <a:srgbClr val="FF000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</a:rPr>
              <a:t>y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bias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smtClean="0"/>
              <a:t>1 (selalu “firing”, inisial = 0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bipolar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bobot</a:t>
            </a:r>
            <a:r>
              <a:rPr lang="en-US" dirty="0" smtClean="0"/>
              <a:t> data input </a:t>
            </a:r>
            <a:r>
              <a:rPr lang="en-US" dirty="0" err="1" smtClean="0"/>
              <a:t>ke-i</a:t>
            </a: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i  </a:t>
            </a:r>
            <a:r>
              <a:rPr lang="en-US" dirty="0" smtClean="0"/>
              <a:t>: input data </a:t>
            </a:r>
            <a:r>
              <a:rPr lang="en-US" dirty="0" err="1" smtClean="0"/>
              <a:t>ke-i</a:t>
            </a: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dirty="0" smtClean="0"/>
              <a:t>  : output data </a:t>
            </a:r>
            <a:r>
              <a:rPr lang="en-US" dirty="0" err="1" smtClean="0"/>
              <a:t>ke-i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Dari </a:t>
            </a:r>
            <a:r>
              <a:rPr lang="en-US" err="1" smtClean="0"/>
              <a:t>contoh</a:t>
            </a:r>
            <a:r>
              <a:rPr lang="en-US" smtClean="0"/>
              <a:t> (OR Rule)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x = input = ((-1,-1),(-1,1),(1,-1), (1,1))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t = target = y = (-1,1,1,1)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w =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= (0,0)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bias awal = </a:t>
            </a:r>
            <a:r>
              <a:rPr lang="en-US" dirty="0" smtClean="0"/>
              <a:t>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Hebb</a:t>
            </a:r>
            <a:r>
              <a:rPr lang="en-US" dirty="0" smtClean="0"/>
              <a:t> Learning Example (3)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5852" y="1357298"/>
            <a:ext cx="43434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400" dirty="0">
                <a:latin typeface="+mn-lt"/>
              </a:rPr>
              <a:t>Data input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-1: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1</a:t>
            </a:r>
            <a:r>
              <a:rPr lang="en-US" sz="2400" dirty="0">
                <a:latin typeface="+mn-lt"/>
              </a:rPr>
              <a:t> = 0 + (-1*-1) = 1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2</a:t>
            </a:r>
            <a:r>
              <a:rPr lang="en-US" sz="2400" dirty="0">
                <a:latin typeface="+mn-lt"/>
              </a:rPr>
              <a:t> = 0 + (-1*-1) = 1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b = bias = 0 + (-1) = -1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i="1" dirty="0" err="1">
                <a:solidFill>
                  <a:srgbClr val="FF0000"/>
                </a:solidFill>
                <a:latin typeface="+mn-lt"/>
              </a:rPr>
              <a:t>bias</a:t>
            </a:r>
            <a:r>
              <a:rPr lang="en-US" sz="2400" i="1" baseline="-25000" dirty="0" err="1">
                <a:solidFill>
                  <a:srgbClr val="FF0000"/>
                </a:solidFill>
                <a:latin typeface="+mn-lt"/>
              </a:rPr>
              <a:t>baru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2400" i="1" dirty="0" err="1">
                <a:solidFill>
                  <a:srgbClr val="FF0000"/>
                </a:solidFill>
                <a:latin typeface="+mn-lt"/>
              </a:rPr>
              <a:t>bias</a:t>
            </a:r>
            <a:r>
              <a:rPr lang="en-US" sz="2400" i="1" baseline="-25000" dirty="0" err="1">
                <a:solidFill>
                  <a:srgbClr val="FF0000"/>
                </a:solidFill>
                <a:latin typeface="+mn-lt"/>
              </a:rPr>
              <a:t>lama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 + target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US" sz="2400" dirty="0">
                <a:latin typeface="+mn-lt"/>
              </a:rPr>
              <a:t>Data input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-2: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1</a:t>
            </a:r>
            <a:r>
              <a:rPr lang="en-US" sz="2400" dirty="0">
                <a:latin typeface="+mn-lt"/>
              </a:rPr>
              <a:t> = 1 + (-1*1) = 0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2</a:t>
            </a:r>
            <a:r>
              <a:rPr lang="en-US" sz="2400" dirty="0">
                <a:latin typeface="+mn-lt"/>
              </a:rPr>
              <a:t> = 1 + (1*1) = 2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b = bias = -1 + 1 = 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86380" y="1428736"/>
            <a:ext cx="43434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Data input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-3: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1</a:t>
            </a:r>
            <a:r>
              <a:rPr lang="en-US" sz="2400" dirty="0">
                <a:latin typeface="+mn-lt"/>
              </a:rPr>
              <a:t> = 0 + (1*1) = 1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2</a:t>
            </a:r>
            <a:r>
              <a:rPr lang="en-US" sz="2400" dirty="0">
                <a:latin typeface="+mn-lt"/>
              </a:rPr>
              <a:t> = 2 + (-1*1) = 1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b = bias = 0 + 1 = </a:t>
            </a:r>
            <a:r>
              <a:rPr lang="en-US" sz="2400" dirty="0" smtClean="0">
                <a:latin typeface="+mn-lt"/>
              </a:rPr>
              <a:t>1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Data input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-4: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1</a:t>
            </a:r>
            <a:r>
              <a:rPr lang="en-US" sz="2400" dirty="0">
                <a:latin typeface="+mn-lt"/>
              </a:rPr>
              <a:t> = 1 + (1*1) = 2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2</a:t>
            </a:r>
            <a:r>
              <a:rPr lang="en-US" sz="2400" dirty="0">
                <a:latin typeface="+mn-lt"/>
              </a:rPr>
              <a:t> = 1 + (1*1) = 2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b = bias = 1 + 1 = 2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28728" y="5500702"/>
            <a:ext cx="70294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wi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baru</a:t>
            </a:r>
            <a:r>
              <a:rPr lang="en-US" sz="2800" b="1" dirty="0">
                <a:solidFill>
                  <a:srgbClr val="FF0000"/>
                </a:solidFill>
              </a:rPr>
              <a:t>) = </a:t>
            </a:r>
            <a:r>
              <a:rPr lang="en-US" sz="2800" b="1" dirty="0" err="1">
                <a:solidFill>
                  <a:srgbClr val="FF0000"/>
                </a:solidFill>
              </a:rPr>
              <a:t>wi</a:t>
            </a:r>
            <a:r>
              <a:rPr lang="en-US" sz="2800" b="1" dirty="0">
                <a:solidFill>
                  <a:srgbClr val="FF0000"/>
                </a:solidFill>
              </a:rPr>
              <a:t>(lama) + xi * </a:t>
            </a:r>
            <a:r>
              <a:rPr lang="en-US" sz="2800" b="1" dirty="0" err="1">
                <a:solidFill>
                  <a:srgbClr val="FF0000"/>
                </a:solidFill>
              </a:rPr>
              <a:t>yj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Hebb</a:t>
            </a:r>
            <a:r>
              <a:rPr lang="en-US" dirty="0" smtClean="0"/>
              <a:t> Learning Example (4)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600200"/>
            <a:ext cx="7429552" cy="48736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data-data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semua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bobot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dinaikkan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jika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output </a:t>
            </a:r>
            <a:r>
              <a:rPr lang="en-US" dirty="0" err="1" smtClean="0">
                <a:solidFill>
                  <a:srgbClr val="FF0000"/>
                </a:solidFill>
              </a:rPr>
              <a:t>sesuai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target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pembelajaran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selesai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err="1" smtClean="0">
                <a:sym typeface="Wingdings" pitchFamily="2" charset="2"/>
              </a:rPr>
              <a:t>Persamaan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pembelajaran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terbentuk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	y = 2 + 2x</a:t>
            </a:r>
            <a:r>
              <a:rPr lang="en-US" baseline="-25000" dirty="0" smtClean="0"/>
              <a:t>1 </a:t>
            </a:r>
            <a:r>
              <a:rPr lang="en-US" dirty="0" smtClean="0"/>
              <a:t>+ 2x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eaLnBrk="1" hangingPunct="1"/>
            <a:r>
              <a:rPr lang="en-US" smtClean="0"/>
              <a:t>Pengujian dengan </a:t>
            </a:r>
            <a:r>
              <a:rPr lang="en-US" dirty="0" smtClean="0"/>
              <a:t>data input, </a:t>
            </a:r>
            <a:r>
              <a:rPr lang="en-US" dirty="0" err="1" smtClean="0"/>
              <a:t>misal</a:t>
            </a:r>
            <a:r>
              <a:rPr lang="en-US" dirty="0" smtClean="0"/>
              <a:t> x=(-1,-1)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y = f(x) = 2 + 2(-1) + 2(-1) = -2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err="1" smtClean="0"/>
              <a:t>berarti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	f</a:t>
            </a:r>
            <a:r>
              <a:rPr lang="en-US" dirty="0" smtClean="0"/>
              <a:t>(-2) = -1</a:t>
            </a:r>
          </a:p>
          <a:p>
            <a:r>
              <a:rPr lang="en-US" smtClean="0"/>
              <a:t>Dari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(target)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-1.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ngth.jpg"/>
          <p:cNvPicPr>
            <a:picLocks noChangeAspect="1"/>
          </p:cNvPicPr>
          <p:nvPr/>
        </p:nvPicPr>
        <p:blipFill>
          <a:blip r:embed="rId2">
            <a:lum bright="-40000"/>
          </a:blip>
          <a:stretch>
            <a:fillRect/>
          </a:stretch>
        </p:blipFill>
        <p:spPr>
          <a:xfrm>
            <a:off x="1500166" y="3214686"/>
            <a:ext cx="2000264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trength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214678" y="3071810"/>
            <a:ext cx="2214578" cy="3163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Genetic Algorithm</a:t>
            </a:r>
          </a:p>
        </p:txBody>
      </p:sp>
      <p:sp>
        <p:nvSpPr>
          <p:cNvPr id="3789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285860"/>
            <a:ext cx="7643866" cy="5187965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rimba</a:t>
            </a:r>
            <a:r>
              <a:rPr lang="en-US" dirty="0" smtClean="0"/>
              <a:t> “Survival of the fittest”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state yang paling </a:t>
            </a:r>
            <a:r>
              <a:rPr lang="en-US" dirty="0" err="1" smtClean="0"/>
              <a:t>dapat</a:t>
            </a:r>
            <a:r>
              <a:rPr lang="en-US" dirty="0" smtClean="0"/>
              <a:t> “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”</a:t>
            </a:r>
          </a:p>
        </p:txBody>
      </p:sp>
      <p:pic>
        <p:nvPicPr>
          <p:cNvPr id="5" name="Picture 4" descr="streng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928934"/>
            <a:ext cx="2500330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600200"/>
            <a:ext cx="7572428" cy="48736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200" dirty="0" err="1" smtClean="0"/>
              <a:t>Algoritma</a:t>
            </a:r>
            <a:r>
              <a:rPr lang="en-US" sz="2200" dirty="0" smtClean="0"/>
              <a:t> </a:t>
            </a:r>
            <a:r>
              <a:rPr lang="en-US" sz="2200" dirty="0" err="1" smtClean="0"/>
              <a:t>Genetik</a:t>
            </a:r>
            <a:r>
              <a:rPr lang="en-US" sz="2200" dirty="0" smtClean="0"/>
              <a:t> </a:t>
            </a:r>
            <a:r>
              <a:rPr lang="en-US" sz="2200" dirty="0" err="1" smtClean="0"/>
              <a:t>terinspirasi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teori</a:t>
            </a:r>
            <a:r>
              <a:rPr lang="en-US" sz="2200" dirty="0" smtClean="0"/>
              <a:t> Darwin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evolusi</a:t>
            </a:r>
            <a:r>
              <a:rPr lang="en-US" sz="22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, </a:t>
            </a:r>
            <a:r>
              <a:rPr lang="en-US" sz="2200" dirty="0" err="1" smtClean="0"/>
              <a:t>pencarian</a:t>
            </a:r>
            <a:r>
              <a:rPr lang="en-US" sz="2200" dirty="0" smtClean="0"/>
              <a:t> </a:t>
            </a:r>
            <a:r>
              <a:rPr lang="en-US" sz="2200" dirty="0" err="1" smtClean="0"/>
              <a:t>solusi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permasalahan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dicari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algoritma</a:t>
            </a:r>
            <a:r>
              <a:rPr lang="en-US" sz="2200" dirty="0" smtClean="0"/>
              <a:t> </a:t>
            </a:r>
            <a:r>
              <a:rPr lang="en-US" sz="2200" dirty="0" err="1" smtClean="0"/>
              <a:t>genetik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evolusi</a:t>
            </a:r>
            <a:r>
              <a:rPr lang="en-US" sz="2200" dirty="0" smtClean="0"/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mahluk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yang </a:t>
            </a:r>
            <a:r>
              <a:rPr lang="en-US" sz="2200" err="1" smtClean="0"/>
              <a:t>dapat</a:t>
            </a:r>
            <a:r>
              <a:rPr lang="en-US" sz="2200" smtClean="0"/>
              <a:t> beradaptasi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Kekokohan</a:t>
            </a:r>
            <a:r>
              <a:rPr lang="en-US" sz="2200" dirty="0" smtClean="0"/>
              <a:t> (Robustness) (</a:t>
            </a:r>
            <a:r>
              <a:rPr lang="en-US" sz="2200" dirty="0" err="1" smtClean="0"/>
              <a:t>keseimbangan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efisiensi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efektifitas</a:t>
            </a:r>
            <a:r>
              <a:rPr lang="en-US" sz="2200" dirty="0" smtClean="0"/>
              <a:t>) yang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bertahan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  <a:r>
              <a:rPr lang="en-US" sz="2200" dirty="0" err="1" smtClean="0"/>
              <a:t>alam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dicapai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adaptasi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,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lama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200" dirty="0" smtClean="0"/>
          </a:p>
          <a:p>
            <a:pPr algn="just"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little biology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1428728" y="1428736"/>
            <a:ext cx="7467600" cy="4873625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60000"/>
              </a:lnSpc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smtClean="0"/>
              <a:t>sel.</a:t>
            </a:r>
            <a:endParaRPr lang="en-US" dirty="0" smtClean="0"/>
          </a:p>
          <a:p>
            <a:pPr algn="just" eaLnBrk="1" hangingPunct="1">
              <a:lnSpc>
                <a:spcPct val="160000"/>
              </a:lnSpc>
            </a:pPr>
            <a:r>
              <a:rPr lang="en-US" dirty="0" smtClean="0"/>
              <a:t>Di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err="1" smtClean="0"/>
              <a:t>kromosom</a:t>
            </a:r>
            <a:r>
              <a:rPr lang="en-US" smtClean="0"/>
              <a:t>.</a:t>
            </a:r>
            <a:endParaRPr lang="en-US" dirty="0" smtClean="0"/>
          </a:p>
          <a:p>
            <a:pPr algn="just" eaLnBrk="1" hangingPunct="1">
              <a:lnSpc>
                <a:spcPct val="160000"/>
              </a:lnSpc>
            </a:pPr>
            <a:r>
              <a:rPr lang="en-US" dirty="0" err="1" smtClean="0"/>
              <a:t>Kromosom</a:t>
            </a:r>
            <a:r>
              <a:rPr lang="en-US" dirty="0" smtClean="0"/>
              <a:t>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smtClean="0"/>
              <a:t>gen / sekelompok </a:t>
            </a:r>
            <a:r>
              <a:rPr lang="en-US" dirty="0" smtClean="0"/>
              <a:t>DNA (Deoxyribonucleic acid) .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smtClean="0"/>
              <a:t>Setiap Gen mengandung </a:t>
            </a:r>
            <a:r>
              <a:rPr lang="en-US" dirty="0" err="1" smtClean="0"/>
              <a:t>suatu</a:t>
            </a:r>
            <a:r>
              <a:rPr lang="en-US" dirty="0" smtClean="0"/>
              <a:t> protein </a:t>
            </a:r>
            <a:r>
              <a:rPr lang="en-US" dirty="0" err="1" smtClean="0"/>
              <a:t>tertentu</a:t>
            </a:r>
            <a:r>
              <a:rPr lang="en-US" dirty="0" smtClean="0"/>
              <a:t>,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smtClean="0"/>
              <a:t>Setiap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err="1" smtClean="0"/>
              <a:t>warna</a:t>
            </a:r>
            <a:r>
              <a:rPr lang="en-US" smtClean="0"/>
              <a:t> merah atau </a:t>
            </a:r>
            <a:r>
              <a:rPr lang="en-US" dirty="0" err="1" smtClean="0"/>
              <a:t>biru</a:t>
            </a:r>
            <a:r>
              <a:rPr lang="en-US" smtClean="0"/>
              <a:t>)   disebut  allele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6" descr="dbdna15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54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bdna15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12154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bdna15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12154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bdna15p"/>
          <p:cNvPicPr>
            <a:picLocks noChangeAspect="1" noChangeArrowheads="1"/>
          </p:cNvPicPr>
          <p:nvPr/>
        </p:nvPicPr>
        <p:blipFill>
          <a:blip r:embed="rId2"/>
          <a:srcRect b="27587"/>
          <a:stretch>
            <a:fillRect/>
          </a:stretch>
        </p:blipFill>
        <p:spPr bwMode="auto">
          <a:xfrm>
            <a:off x="0" y="5357826"/>
            <a:ext cx="121547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714488"/>
            <a:ext cx="7472386" cy="4411675"/>
          </a:xfrm>
        </p:spPr>
        <p:txBody>
          <a:bodyPr/>
          <a:lstStyle/>
          <a:p>
            <a:pPr eaLnBrk="1" hangingPunct="1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eaLnBrk="1" hangingPunct="1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(update) </a:t>
            </a:r>
            <a:r>
              <a:rPr lang="en-US" dirty="0" err="1" smtClean="0"/>
              <a:t>besar</a:t>
            </a:r>
            <a:endParaRPr lang="en-US" dirty="0" smtClean="0"/>
          </a:p>
          <a:p>
            <a:pPr eaLnBrk="1" hangingPunct="1"/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(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bidangnya</a:t>
            </a:r>
            <a:r>
              <a:rPr lang="en-US" dirty="0" smtClean="0"/>
              <a:t>, </a:t>
            </a:r>
            <a:r>
              <a:rPr lang="en-US" dirty="0" err="1" smtClean="0"/>
              <a:t>cth</a:t>
            </a:r>
            <a:r>
              <a:rPr lang="en-US" dirty="0" smtClean="0"/>
              <a:t> : </a:t>
            </a:r>
            <a:r>
              <a:rPr lang="en-US" dirty="0" err="1" smtClean="0"/>
              <a:t>seni</a:t>
            </a:r>
            <a:r>
              <a:rPr lang="en-US" dirty="0" smtClean="0"/>
              <a:t> ?)</a:t>
            </a:r>
          </a:p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100% </a:t>
            </a:r>
            <a:r>
              <a:rPr lang="en-US" dirty="0" err="1" smtClean="0">
                <a:solidFill>
                  <a:srgbClr val="FF0000"/>
                </a:solidFill>
              </a:rPr>
              <a:t>bernilai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benar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71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Why not expert System / disadvantages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little biology part II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1357290" y="1214422"/>
            <a:ext cx="7467600" cy="535785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170000"/>
              </a:lnSpc>
            </a:pPr>
            <a:r>
              <a:rPr lang="en-US" dirty="0" err="1" smtClean="0"/>
              <a:t>Setiap</a:t>
            </a:r>
            <a:r>
              <a:rPr lang="en-US" dirty="0" smtClean="0"/>
              <a:t> gen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, </a:t>
            </a:r>
            <a:r>
              <a:rPr lang="en-US" err="1" smtClean="0"/>
              <a:t>disebut</a:t>
            </a:r>
            <a:r>
              <a:rPr lang="en-US" smtClean="0"/>
              <a:t> </a:t>
            </a:r>
            <a:r>
              <a:rPr lang="en-US" b="1" smtClean="0"/>
              <a:t>locus, </a:t>
            </a:r>
            <a:r>
              <a:rPr lang="en-US" smtClean="0"/>
              <a:t>dengan isi (</a:t>
            </a:r>
            <a:r>
              <a:rPr lang="en-US" b="1" smtClean="0"/>
              <a:t>allele</a:t>
            </a:r>
            <a:r>
              <a:rPr lang="en-US" smtClean="0"/>
              <a:t>) tertentu.</a:t>
            </a:r>
            <a:endParaRPr lang="en-US" dirty="0" smtClean="0"/>
          </a:p>
          <a:p>
            <a:pPr algn="just" eaLnBrk="1" hangingPunct="1">
              <a:lnSpc>
                <a:spcPct val="170000"/>
              </a:lnSpc>
            </a:pP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r>
              <a:rPr lang="en-US" dirty="0" smtClean="0"/>
              <a:t> (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)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smtClean="0"/>
              <a:t>genome</a:t>
            </a:r>
            <a:r>
              <a:rPr lang="en-US" smtClean="0"/>
              <a:t>.</a:t>
            </a:r>
            <a:endParaRPr lang="en-US" dirty="0" smtClean="0"/>
          </a:p>
          <a:p>
            <a:pPr algn="just" eaLnBrk="1" hangingPunct="1">
              <a:lnSpc>
                <a:spcPct val="170000"/>
              </a:lnSpc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genome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smtClean="0"/>
              <a:t>genotype</a:t>
            </a:r>
            <a:r>
              <a:rPr lang="en-US" smtClean="0"/>
              <a:t>.</a:t>
            </a:r>
            <a:endParaRPr lang="en-US" dirty="0" smtClean="0"/>
          </a:p>
          <a:p>
            <a:pPr algn="just" eaLnBrk="1" hangingPunct="1">
              <a:lnSpc>
                <a:spcPct val="170000"/>
              </a:lnSpc>
            </a:pPr>
            <a:r>
              <a:rPr lang="en-US" dirty="0" smtClean="0"/>
              <a:t>Genotype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perkembangannya</a:t>
            </a:r>
            <a:r>
              <a:rPr lang="en-US" dirty="0" smtClean="0"/>
              <a:t> (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dilahirkan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phenotype,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mental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kecerdasan</a:t>
            </a:r>
            <a:r>
              <a:rPr lang="en-US" dirty="0" smtClean="0"/>
              <a:t>, </a:t>
            </a:r>
            <a:r>
              <a:rPr lang="en-US" err="1" smtClean="0"/>
              <a:t>dll</a:t>
            </a:r>
            <a:r>
              <a:rPr lang="en-US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little biology part III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1428728" y="1285860"/>
            <a:ext cx="6638948" cy="4873625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2200" dirty="0" err="1" smtClean="0"/>
              <a:t>Selama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dirty="0" err="1" smtClean="0"/>
              <a:t>berkembang</a:t>
            </a:r>
            <a:r>
              <a:rPr lang="en-US" sz="2200" dirty="0" smtClean="0"/>
              <a:t> </a:t>
            </a:r>
            <a:r>
              <a:rPr lang="en-US" sz="2200" dirty="0" err="1" smtClean="0"/>
              <a:t>biak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r>
              <a:rPr lang="en-US" sz="2200" dirty="0" smtClean="0"/>
              <a:t>, yang </a:t>
            </a:r>
            <a:r>
              <a:rPr lang="en-US" sz="2200" dirty="0" err="1" smtClean="0"/>
              <a:t>disebut</a:t>
            </a:r>
            <a:r>
              <a:rPr lang="en-US" sz="2200" dirty="0" smtClean="0"/>
              <a:t> </a:t>
            </a:r>
            <a:r>
              <a:rPr lang="en-US" sz="2200" dirty="0" err="1" smtClean="0"/>
              <a:t>reproduksi</a:t>
            </a:r>
            <a:r>
              <a:rPr lang="en-US" sz="2200" dirty="0" smtClean="0"/>
              <a:t>,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rekombinasi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b="1" dirty="0" smtClean="0"/>
              <a:t>crossover</a:t>
            </a:r>
            <a:r>
              <a:rPr lang="en-US" sz="2200" dirty="0" smtClean="0"/>
              <a:t> yang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900" dirty="0" smtClean="0"/>
              <a:t>Gen </a:t>
            </a:r>
            <a:r>
              <a:rPr lang="en-US" sz="1900" dirty="0" err="1" smtClean="0"/>
              <a:t>dari</a:t>
            </a:r>
            <a:r>
              <a:rPr lang="en-US" sz="1900" dirty="0" smtClean="0"/>
              <a:t> </a:t>
            </a:r>
            <a:r>
              <a:rPr lang="en-US" sz="1900" dirty="0" err="1" smtClean="0"/>
              <a:t>induk</a:t>
            </a:r>
            <a:r>
              <a:rPr lang="en-US" sz="1900" dirty="0" smtClean="0"/>
              <a:t> </a:t>
            </a:r>
            <a:r>
              <a:rPr lang="en-US" sz="1900" dirty="0" err="1" smtClean="0"/>
              <a:t>di</a:t>
            </a:r>
            <a:r>
              <a:rPr lang="en-US" sz="1900" dirty="0" smtClean="0"/>
              <a:t> </a:t>
            </a:r>
            <a:r>
              <a:rPr lang="en-US" sz="1900" dirty="0" err="1" smtClean="0"/>
              <a:t>kombinasikan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menghasilkan</a:t>
            </a:r>
            <a:r>
              <a:rPr lang="en-US" sz="1900" dirty="0" smtClean="0"/>
              <a:t> </a:t>
            </a:r>
            <a:r>
              <a:rPr lang="en-US" sz="1900" dirty="0" err="1" smtClean="0"/>
              <a:t>kromosom</a:t>
            </a:r>
            <a:r>
              <a:rPr lang="en-US" sz="1900" dirty="0" smtClean="0"/>
              <a:t> </a:t>
            </a:r>
            <a:r>
              <a:rPr lang="en-US" sz="1900" err="1" smtClean="0"/>
              <a:t>baru</a:t>
            </a:r>
            <a:r>
              <a:rPr lang="en-US" sz="1900" smtClean="0"/>
              <a:t>.</a:t>
            </a:r>
            <a:endParaRPr lang="en-US" sz="19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sz="2200" dirty="0" err="1" smtClean="0"/>
              <a:t>Kromosom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selanjutnya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mutasi</a:t>
            </a:r>
            <a:r>
              <a:rPr lang="en-US" sz="2200" smtClean="0"/>
              <a:t>. </a:t>
            </a:r>
            <a:endParaRPr lang="en-US" sz="22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sz="2200" b="1" dirty="0" err="1" smtClean="0"/>
              <a:t>Mutasi</a:t>
            </a:r>
            <a:r>
              <a:rPr lang="en-US" sz="2200" dirty="0" smtClean="0"/>
              <a:t> </a:t>
            </a:r>
            <a:r>
              <a:rPr lang="en-US" sz="2200" dirty="0" err="1" smtClean="0"/>
              <a:t>berarti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elemen-elemen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DNA </a:t>
            </a:r>
            <a:r>
              <a:rPr lang="en-US" sz="2200" dirty="0" err="1" smtClean="0"/>
              <a:t>sedikit</a:t>
            </a:r>
            <a:r>
              <a:rPr lang="en-US" sz="2200" dirty="0" smtClean="0"/>
              <a:t> </a:t>
            </a:r>
            <a:r>
              <a:rPr lang="en-US" sz="2200" err="1" smtClean="0"/>
              <a:t>berubah</a:t>
            </a:r>
            <a:r>
              <a:rPr lang="en-US" sz="2200" smtClean="0"/>
              <a:t>.</a:t>
            </a:r>
            <a:endParaRPr lang="en-US" sz="22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kesalahan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penyalinan</a:t>
            </a:r>
            <a:r>
              <a:rPr lang="en-US" sz="2200" dirty="0" smtClean="0"/>
              <a:t> gen-gen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err="1" smtClean="0"/>
              <a:t>induknya</a:t>
            </a:r>
            <a:r>
              <a:rPr lang="en-US" sz="2200" smtClean="0"/>
              <a:t>.</a:t>
            </a:r>
            <a:endParaRPr lang="en-US" sz="22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sz="2200" b="1" dirty="0" smtClean="0"/>
              <a:t>Fitness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ukur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kesuksesan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bertahan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(survival).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Genetic algorithm as a search method</a:t>
            </a:r>
            <a:endParaRPr lang="en-US" dirty="0"/>
          </a:p>
        </p:txBody>
      </p:sp>
      <p:pic>
        <p:nvPicPr>
          <p:cNvPr id="4" name="Picture 6" descr="2-1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54721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95963" y="1404938"/>
            <a:ext cx="29194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smtClean="0">
                <a:latin typeface="Century Schoolbook" pitchFamily="18" charset="0"/>
              </a:rPr>
              <a:t> M</a:t>
            </a:r>
            <a:r>
              <a:rPr lang="id-ID" sz="1600">
                <a:latin typeface="Century Schoolbook" pitchFamily="18" charset="0"/>
              </a:rPr>
              <a:t>etode kalkulus dapat bekerja baik pada </a:t>
            </a:r>
            <a:r>
              <a:rPr lang="en-US" sz="1600">
                <a:latin typeface="Century Schoolbook" pitchFamily="18" charset="0"/>
              </a:rPr>
              <a:t>masalah tertentu</a:t>
            </a:r>
            <a:r>
              <a:rPr lang="id-ID" sz="1600">
                <a:latin typeface="Century Schoolbook" pitchFamily="18" charset="0"/>
              </a:rPr>
              <a:t>.</a:t>
            </a:r>
            <a:r>
              <a:rPr lang="en-US" sz="1600">
                <a:latin typeface="Century Schoolbook" pitchFamily="18" charset="0"/>
              </a:rPr>
              <a:t> U</a:t>
            </a:r>
            <a:r>
              <a:rPr lang="id-ID" sz="1600">
                <a:latin typeface="Century Schoolbook" pitchFamily="18" charset="0"/>
              </a:rPr>
              <a:t>ntuk </a:t>
            </a:r>
            <a:r>
              <a:rPr lang="en-US" sz="1600">
                <a:latin typeface="Century Schoolbook" pitchFamily="18" charset="0"/>
              </a:rPr>
              <a:t>masalah</a:t>
            </a:r>
            <a:r>
              <a:rPr lang="id-ID" sz="1600">
                <a:latin typeface="Century Schoolbook" pitchFamily="18" charset="0"/>
              </a:rPr>
              <a:t> lain, kurang efisien. </a:t>
            </a:r>
            <a:endParaRPr lang="en-US" sz="1600">
              <a:latin typeface="Century Schoolbook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smtClean="0">
                <a:latin typeface="Century Schoolbook" pitchFamily="18" charset="0"/>
              </a:rPr>
              <a:t> </a:t>
            </a:r>
            <a:r>
              <a:rPr lang="id-ID" sz="1600" smtClean="0">
                <a:latin typeface="Century Schoolbook" pitchFamily="18" charset="0"/>
              </a:rPr>
              <a:t>Metode </a:t>
            </a:r>
            <a:r>
              <a:rPr lang="id-ID" sz="1600">
                <a:latin typeface="Century Schoolbook" pitchFamily="18" charset="0"/>
              </a:rPr>
              <a:t>Enumeratif dan Acak dapat </a:t>
            </a:r>
            <a:r>
              <a:rPr lang="en-US" sz="1600">
                <a:latin typeface="Century Schoolbook" pitchFamily="18" charset="0"/>
              </a:rPr>
              <a:t>digunakan untuk semua jenis masalah,</a:t>
            </a:r>
            <a:r>
              <a:rPr lang="id-ID" sz="1600">
                <a:latin typeface="Century Schoolbook" pitchFamily="18" charset="0"/>
              </a:rPr>
              <a:t> namun efisiensi</a:t>
            </a:r>
            <a:r>
              <a:rPr lang="en-US" sz="1600">
                <a:latin typeface="Century Schoolbook" pitchFamily="18" charset="0"/>
              </a:rPr>
              <a:t>nya</a:t>
            </a:r>
            <a:r>
              <a:rPr lang="id-ID" sz="1600">
                <a:latin typeface="Century Schoolbook" pitchFamily="18" charset="0"/>
              </a:rPr>
              <a:t> rendah.</a:t>
            </a:r>
            <a:endParaRPr lang="en-US" sz="160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smtClean="0">
                <a:latin typeface="Century Schoolbook" pitchFamily="18" charset="0"/>
              </a:rPr>
              <a:t> </a:t>
            </a:r>
            <a:r>
              <a:rPr lang="id-ID" sz="1600" smtClean="0">
                <a:latin typeface="Century Schoolbook" pitchFamily="18" charset="0"/>
              </a:rPr>
              <a:t>Metode </a:t>
            </a:r>
            <a:r>
              <a:rPr lang="en-US" sz="1600">
                <a:latin typeface="Century Schoolbook" pitchFamily="18" charset="0"/>
              </a:rPr>
              <a:t>ter</a:t>
            </a:r>
            <a:r>
              <a:rPr lang="id-ID" sz="1600">
                <a:latin typeface="Century Schoolbook" pitchFamily="18" charset="0"/>
              </a:rPr>
              <a:t>baik adalah metode yang bersifat kokoh (</a:t>
            </a:r>
            <a:r>
              <a:rPr lang="id-ID" sz="1600" i="1">
                <a:latin typeface="Century Schoolbook" pitchFamily="18" charset="0"/>
              </a:rPr>
              <a:t>robust</a:t>
            </a:r>
            <a:r>
              <a:rPr lang="id-ID" sz="1600">
                <a:latin typeface="Century Schoolbook" pitchFamily="18" charset="0"/>
              </a:rPr>
              <a:t>), sedikit mengorbankan kinerja maksimal pada permasalahan khusus, namun dapat bekerja dengan kinerja yang cukup tinggi pada daerah masalah yang luas.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 as a search method (2)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1285852" y="1600200"/>
            <a:ext cx="6638948" cy="4873625"/>
          </a:xfrm>
        </p:spPr>
        <p:txBody>
          <a:bodyPr>
            <a:normAutofit fontScale="92500" lnSpcReduction="20000"/>
          </a:bodyPr>
          <a:lstStyle/>
          <a:p>
            <a:pPr marL="609600" indent="-609600" algn="just" eaLnBrk="1" hangingPunct="1">
              <a:buFontTx/>
              <a:buAutoNum type="arabicPeriod"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parameter,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parameternya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),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payoff (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err="1" smtClean="0"/>
              <a:t>obyektif</a:t>
            </a:r>
            <a:r>
              <a:rPr lang="en-US" smtClean="0"/>
              <a:t>), bukan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probabilistik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deterministik</a:t>
            </a:r>
            <a:r>
              <a:rPr lang="en-US" dirty="0" smtClean="0"/>
              <a:t>.</a:t>
            </a:r>
          </a:p>
          <a:p>
            <a:pPr marL="609600" indent="-6096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3492500" y="333375"/>
            <a:ext cx="1800225" cy="1079500"/>
          </a:xfrm>
          <a:prstGeom prst="ellipse">
            <a:avLst/>
          </a:prstGeom>
          <a:solidFill>
            <a:schemeClr val="accent1">
              <a:alpha val="5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entury Schoolbook" pitchFamily="18" charset="0"/>
              </a:rPr>
              <a:t>Population</a:t>
            </a:r>
          </a:p>
          <a:p>
            <a:pPr algn="ctr"/>
            <a:r>
              <a:rPr lang="en-US">
                <a:latin typeface="Century Schoolbook" pitchFamily="18" charset="0"/>
              </a:rPr>
              <a:t>(chromosomes)</a:t>
            </a:r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7524750" y="2636838"/>
            <a:ext cx="1368425" cy="1079500"/>
          </a:xfrm>
          <a:prstGeom prst="ellipse">
            <a:avLst/>
          </a:prstGeom>
          <a:solidFill>
            <a:schemeClr val="accent1">
              <a:alpha val="5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entury Schoolbook" pitchFamily="18" charset="0"/>
              </a:rPr>
              <a:t>Objective </a:t>
            </a:r>
          </a:p>
          <a:p>
            <a:pPr algn="ctr"/>
            <a:r>
              <a:rPr lang="en-US">
                <a:latin typeface="Century Schoolbook" pitchFamily="18" charset="0"/>
              </a:rPr>
              <a:t>Function</a:t>
            </a:r>
          </a:p>
        </p:txBody>
      </p:sp>
      <p:sp>
        <p:nvSpPr>
          <p:cNvPr id="105513" name="Oval 41"/>
          <p:cNvSpPr>
            <a:spLocks noChangeArrowheads="1"/>
          </p:cNvSpPr>
          <p:nvPr/>
        </p:nvSpPr>
        <p:spPr bwMode="auto">
          <a:xfrm>
            <a:off x="3419475" y="2781300"/>
            <a:ext cx="1584325" cy="1079500"/>
          </a:xfrm>
          <a:prstGeom prst="ellipse">
            <a:avLst/>
          </a:prstGeom>
          <a:solidFill>
            <a:schemeClr val="accent1">
              <a:alpha val="5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entury Schoolbook" pitchFamily="18" charset="0"/>
              </a:rPr>
              <a:t>Mating pool</a:t>
            </a:r>
          </a:p>
          <a:p>
            <a:pPr algn="ctr"/>
            <a:r>
              <a:rPr lang="en-US">
                <a:latin typeface="Century Schoolbook" pitchFamily="18" charset="0"/>
              </a:rPr>
              <a:t>(parents)</a:t>
            </a:r>
          </a:p>
        </p:txBody>
      </p:sp>
      <p:sp>
        <p:nvSpPr>
          <p:cNvPr id="105514" name="Oval 42"/>
          <p:cNvSpPr>
            <a:spLocks noChangeArrowheads="1"/>
          </p:cNvSpPr>
          <p:nvPr/>
        </p:nvSpPr>
        <p:spPr bwMode="auto">
          <a:xfrm>
            <a:off x="3276600" y="5300663"/>
            <a:ext cx="1728788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Sub-population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(offspring)</a:t>
            </a:r>
          </a:p>
        </p:txBody>
      </p:sp>
      <p:cxnSp>
        <p:nvCxnSpPr>
          <p:cNvPr id="105518" name="AutoShape 46"/>
          <p:cNvCxnSpPr>
            <a:cxnSpLocks noChangeShapeType="1"/>
            <a:stCxn id="105514" idx="2"/>
            <a:endCxn id="105511" idx="2"/>
          </p:cNvCxnSpPr>
          <p:nvPr/>
        </p:nvCxnSpPr>
        <p:spPr bwMode="auto">
          <a:xfrm rot="10800000" flipH="1">
            <a:off x="3276600" y="873125"/>
            <a:ext cx="215900" cy="5003800"/>
          </a:xfrm>
          <a:prstGeom prst="curvedConnector3">
            <a:avLst>
              <a:gd name="adj1" fmla="val -866181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19" name="AutoShape 47"/>
          <p:cNvCxnSpPr>
            <a:cxnSpLocks noChangeShapeType="1"/>
            <a:stCxn id="105511" idx="6"/>
            <a:endCxn id="105512" idx="0"/>
          </p:cNvCxnSpPr>
          <p:nvPr/>
        </p:nvCxnSpPr>
        <p:spPr bwMode="auto">
          <a:xfrm>
            <a:off x="5292725" y="873125"/>
            <a:ext cx="2916238" cy="1763713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21" name="AutoShape 49"/>
          <p:cNvCxnSpPr>
            <a:cxnSpLocks noChangeShapeType="1"/>
            <a:stCxn id="105512" idx="2"/>
            <a:endCxn id="105511" idx="5"/>
          </p:cNvCxnSpPr>
          <p:nvPr/>
        </p:nvCxnSpPr>
        <p:spPr bwMode="auto">
          <a:xfrm rot="10800000">
            <a:off x="5029200" y="1254125"/>
            <a:ext cx="2495550" cy="1922463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22" name="AutoShape 50"/>
          <p:cNvCxnSpPr>
            <a:cxnSpLocks noChangeShapeType="1"/>
            <a:stCxn id="105511" idx="4"/>
            <a:endCxn id="105513" idx="0"/>
          </p:cNvCxnSpPr>
          <p:nvPr/>
        </p:nvCxnSpPr>
        <p:spPr bwMode="auto">
          <a:xfrm flipH="1">
            <a:off x="4211638" y="1412875"/>
            <a:ext cx="180975" cy="13684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23" name="AutoShape 51"/>
          <p:cNvCxnSpPr>
            <a:cxnSpLocks noChangeShapeType="1"/>
            <a:stCxn id="105513" idx="4"/>
            <a:endCxn id="105514" idx="0"/>
          </p:cNvCxnSpPr>
          <p:nvPr/>
        </p:nvCxnSpPr>
        <p:spPr bwMode="auto">
          <a:xfrm flipH="1">
            <a:off x="4141788" y="3860800"/>
            <a:ext cx="69850" cy="14398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26" name="AutoShape 54"/>
          <p:cNvCxnSpPr>
            <a:cxnSpLocks noChangeShapeType="1"/>
            <a:stCxn id="105514" idx="7"/>
            <a:endCxn id="105512" idx="3"/>
          </p:cNvCxnSpPr>
          <p:nvPr/>
        </p:nvCxnSpPr>
        <p:spPr bwMode="auto">
          <a:xfrm rot="-5400000">
            <a:off x="5283200" y="3027363"/>
            <a:ext cx="1911350" cy="2971800"/>
          </a:xfrm>
          <a:prstGeom prst="curvedConnector3">
            <a:avLst>
              <a:gd name="adj1" fmla="val 5025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27" name="AutoShape 55"/>
          <p:cNvCxnSpPr>
            <a:cxnSpLocks noChangeShapeType="1"/>
            <a:stCxn id="105512" idx="4"/>
            <a:endCxn id="105514" idx="6"/>
          </p:cNvCxnSpPr>
          <p:nvPr/>
        </p:nvCxnSpPr>
        <p:spPr bwMode="auto">
          <a:xfrm rot="5400000">
            <a:off x="5526882" y="3194844"/>
            <a:ext cx="2160587" cy="3203575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528" name="Text Box 56"/>
          <p:cNvSpPr txBox="1">
            <a:spLocks noChangeArrowheads="1"/>
          </p:cNvSpPr>
          <p:nvPr/>
        </p:nvSpPr>
        <p:spPr bwMode="auto">
          <a:xfrm rot="343729">
            <a:off x="971550" y="1196975"/>
            <a:ext cx="317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Replacement</a:t>
            </a:r>
          </a:p>
        </p:txBody>
      </p:sp>
      <p:sp>
        <p:nvSpPr>
          <p:cNvPr id="105529" name="Text Box 57"/>
          <p:cNvSpPr txBox="1">
            <a:spLocks noChangeArrowheads="1"/>
          </p:cNvSpPr>
          <p:nvPr/>
        </p:nvSpPr>
        <p:spPr bwMode="auto">
          <a:xfrm>
            <a:off x="2843213" y="170021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Selection</a:t>
            </a:r>
          </a:p>
        </p:txBody>
      </p:sp>
      <p:sp>
        <p:nvSpPr>
          <p:cNvPr id="105530" name="Text Box 58"/>
          <p:cNvSpPr txBox="1">
            <a:spLocks noChangeArrowheads="1"/>
          </p:cNvSpPr>
          <p:nvPr/>
        </p:nvSpPr>
        <p:spPr bwMode="auto">
          <a:xfrm>
            <a:off x="2771775" y="4005263"/>
            <a:ext cx="132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Genetic</a:t>
            </a:r>
          </a:p>
          <a:p>
            <a:r>
              <a:rPr lang="en-US" sz="2400">
                <a:latin typeface="Century Schoolbook" pitchFamily="18" charset="0"/>
              </a:rPr>
              <a:t>operator</a:t>
            </a:r>
          </a:p>
        </p:txBody>
      </p:sp>
      <p:sp>
        <p:nvSpPr>
          <p:cNvPr id="105531" name="Text Box 59"/>
          <p:cNvSpPr txBox="1">
            <a:spLocks noChangeArrowheads="1"/>
          </p:cNvSpPr>
          <p:nvPr/>
        </p:nvSpPr>
        <p:spPr bwMode="auto">
          <a:xfrm rot="1724918">
            <a:off x="6372225" y="836613"/>
            <a:ext cx="164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Phenotype</a:t>
            </a:r>
          </a:p>
        </p:txBody>
      </p:sp>
      <p:sp>
        <p:nvSpPr>
          <p:cNvPr id="105532" name="Text Box 60"/>
          <p:cNvSpPr txBox="1">
            <a:spLocks noChangeArrowheads="1"/>
          </p:cNvSpPr>
          <p:nvPr/>
        </p:nvSpPr>
        <p:spPr bwMode="auto">
          <a:xfrm rot="2079484">
            <a:off x="5508625" y="2205038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Fitness</a:t>
            </a:r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 rot="-1034033">
            <a:off x="4932363" y="4076700"/>
            <a:ext cx="164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Phenotype</a:t>
            </a:r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 rot="-1833311">
            <a:off x="6732588" y="5229225"/>
            <a:ext cx="116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entury Schoolbook" pitchFamily="18" charset="0"/>
              </a:rPr>
              <a:t>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1" grpId="0" animBg="1"/>
      <p:bldP spid="105512" grpId="0" animBg="1"/>
      <p:bldP spid="105513" grpId="0" animBg="1"/>
      <p:bldP spid="105514" grpId="0" animBg="1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ALGORITMA GENETIK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052513"/>
            <a:ext cx="7750199" cy="5445125"/>
          </a:xfrm>
        </p:spPr>
        <p:txBody>
          <a:bodyPr>
            <a:normAutofit fontScale="92500" lnSpcReduction="10000"/>
          </a:bodyPr>
          <a:lstStyle/>
          <a:p>
            <a:pPr marL="292100" indent="-2921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[Start] </a:t>
            </a:r>
            <a:r>
              <a:rPr lang="en-US" sz="2000" b="1" dirty="0" err="1"/>
              <a:t>buat</a:t>
            </a:r>
            <a:r>
              <a:rPr lang="en-US" sz="2000" b="1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acak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n </a:t>
            </a:r>
            <a:r>
              <a:rPr lang="en-US" sz="2000" dirty="0" err="1"/>
              <a:t>kromosom</a:t>
            </a:r>
            <a:endParaRPr lang="en-US" sz="2000" dirty="0"/>
          </a:p>
          <a:p>
            <a:pPr marL="292100" indent="-2921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[Fitness]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fitness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kromosom</a:t>
            </a:r>
            <a:r>
              <a:rPr lang="en-US" sz="2000" dirty="0"/>
              <a:t> yang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endParaRPr lang="en-US" sz="2000" dirty="0"/>
          </a:p>
          <a:p>
            <a:pPr marL="292100" indent="-2921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[New population] </a:t>
            </a:r>
            <a:r>
              <a:rPr lang="en-US" sz="2000" dirty="0" err="1"/>
              <a:t>Buat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mengulangi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terpenuhi</a:t>
            </a:r>
            <a:r>
              <a:rPr lang="en-US" sz="2000" dirty="0"/>
              <a:t>.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[Selection] </a:t>
            </a:r>
            <a:r>
              <a:rPr lang="en-US" sz="2000" dirty="0" err="1"/>
              <a:t>Pilih</a:t>
            </a:r>
            <a:r>
              <a:rPr lang="en-US" sz="2000" dirty="0"/>
              <a:t> 2 </a:t>
            </a:r>
            <a:r>
              <a:rPr lang="en-US" sz="2000" dirty="0" err="1"/>
              <a:t>induk</a:t>
            </a:r>
            <a:r>
              <a:rPr lang="en-US" sz="2000" dirty="0"/>
              <a:t> </a:t>
            </a:r>
            <a:r>
              <a:rPr lang="en-US" sz="2000" dirty="0" err="1"/>
              <a:t>kromosom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fitness (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fitness, </a:t>
            </a:r>
            <a:r>
              <a:rPr lang="en-US" sz="2000" dirty="0" err="1"/>
              <a:t>kesempatan</a:t>
            </a:r>
            <a:r>
              <a:rPr lang="en-US" sz="2000" dirty="0"/>
              <a:t> </a:t>
            </a:r>
            <a:r>
              <a:rPr lang="en-US" sz="2000" dirty="0" err="1"/>
              <a:t>terpilih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)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[Crossover]</a:t>
            </a:r>
            <a:r>
              <a:rPr lang="en-US" sz="2000" dirty="0"/>
              <a:t> </a:t>
            </a:r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crossover, </a:t>
            </a:r>
            <a:r>
              <a:rPr lang="en-US" sz="2000" dirty="0" err="1"/>
              <a:t>lakukan</a:t>
            </a:r>
            <a:r>
              <a:rPr lang="en-US" sz="2000" dirty="0"/>
              <a:t> cross over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induk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keturunan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crossover yang </a:t>
            </a:r>
            <a:r>
              <a:rPr lang="en-US" sz="2000" dirty="0" err="1"/>
              <a:t>dilakukan</a:t>
            </a:r>
            <a:r>
              <a:rPr lang="en-US" sz="2000" dirty="0"/>
              <a:t>, </a:t>
            </a:r>
            <a:r>
              <a:rPr lang="en-US" sz="2000" dirty="0" err="1"/>
              <a:t>keturunan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salinan</a:t>
            </a:r>
            <a:r>
              <a:rPr lang="en-US" sz="2000" dirty="0"/>
              <a:t> (exact copy)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induknya</a:t>
            </a:r>
            <a:r>
              <a:rPr lang="en-US" sz="2000" dirty="0"/>
              <a:t>.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[Mutation]</a:t>
            </a:r>
            <a:r>
              <a:rPr lang="en-US" sz="2000" dirty="0"/>
              <a:t> </a:t>
            </a:r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</a:t>
            </a:r>
            <a:r>
              <a:rPr lang="en-US" sz="2000" dirty="0" err="1"/>
              <a:t>mutasi</a:t>
            </a:r>
            <a:r>
              <a:rPr lang="en-US" sz="2000" dirty="0"/>
              <a:t>, 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mutasi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keturunan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[Accepting]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keturunan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</a:p>
          <a:p>
            <a:pPr marL="292100" indent="-2921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[Replace]</a:t>
            </a:r>
            <a:r>
              <a:rPr lang="en-US" sz="2000" dirty="0"/>
              <a:t>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menggantikan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lama. </a:t>
            </a:r>
          </a:p>
          <a:p>
            <a:pPr marL="292100" indent="-2921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[Test]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terpenuhi</a:t>
            </a:r>
            <a:r>
              <a:rPr lang="en-US" sz="2000" dirty="0"/>
              <a:t>, </a:t>
            </a:r>
            <a:r>
              <a:rPr lang="en-US" sz="2000" b="1" dirty="0"/>
              <a:t>stop</a:t>
            </a:r>
            <a:r>
              <a:rPr lang="en-US" sz="2000" dirty="0"/>
              <a:t>,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solusi</a:t>
            </a:r>
            <a:r>
              <a:rPr lang="en-US" sz="2000" dirty="0"/>
              <a:t> </a:t>
            </a:r>
            <a:r>
              <a:rPr lang="en-US" sz="2000" dirty="0" err="1"/>
              <a:t>terbaik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</a:p>
          <a:p>
            <a:pPr marL="292100" indent="-2921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[Loop]</a:t>
            </a:r>
            <a:r>
              <a:rPr lang="en-US" sz="2000" dirty="0"/>
              <a:t> </a:t>
            </a:r>
            <a:r>
              <a:rPr lang="en-US" sz="2000" dirty="0" err="1"/>
              <a:t>Ulangi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b="1" dirty="0"/>
              <a:t>2</a:t>
            </a:r>
            <a:r>
              <a:rPr lang="en-US" sz="2000" dirty="0"/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8913"/>
            <a:ext cx="8607425" cy="8112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cap="none" smtClean="0">
                <a:solidFill>
                  <a:schemeClr val="tx1"/>
                </a:solidFill>
              </a:rPr>
              <a:t>PARAMETER REPRESENTATION</a:t>
            </a:r>
            <a:endParaRPr lang="en-US" sz="1800" cap="none" smtClean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285875"/>
            <a:ext cx="7523186" cy="4813300"/>
          </a:xfrm>
        </p:spPr>
        <p:txBody>
          <a:bodyPr>
            <a:normAutofit fontScale="92500" lnSpcReduction="10000"/>
          </a:bodyPr>
          <a:lstStyle/>
          <a:p>
            <a:pPr marL="355600" indent="-355600" eaLnBrk="1" hangingPunct="1"/>
            <a:r>
              <a:rPr lang="en-US" dirty="0" err="1" smtClean="0"/>
              <a:t>Pengkodean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: </a:t>
            </a:r>
          </a:p>
          <a:p>
            <a:pPr marL="1246188" lvl="1" indent="-533400" eaLnBrk="1" hangingPunct="1"/>
            <a:r>
              <a:rPr lang="en-US" sz="2400" dirty="0" err="1" smtClean="0"/>
              <a:t>Mudah</a:t>
            </a:r>
            <a:endParaRPr lang="en-US" sz="2400" dirty="0" smtClean="0"/>
          </a:p>
          <a:p>
            <a:pPr marL="1246188" lvl="1" indent="-533400" eaLnBrk="1" hangingPunct="1"/>
            <a:r>
              <a:rPr lang="en-US" sz="2400" dirty="0" err="1" smtClean="0"/>
              <a:t>Menjangkau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rentang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parameter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unik</a:t>
            </a:r>
            <a:r>
              <a:rPr lang="en-US" sz="2400" dirty="0" smtClean="0"/>
              <a:t>.</a:t>
            </a:r>
          </a:p>
          <a:p>
            <a:pPr marL="1246188" lvl="1" indent="-533400" eaLnBrk="1" hangingPunct="1"/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dimanipulasi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operator-operator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.</a:t>
            </a:r>
          </a:p>
          <a:p>
            <a:pPr marL="846138" indent="-533400"/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parameter representation</a:t>
            </a:r>
          </a:p>
          <a:p>
            <a:pPr marL="1246188" lvl="1" indent="-533400"/>
            <a:r>
              <a:rPr lang="en-US" i="1" dirty="0" smtClean="0"/>
              <a:t>Binary encoding</a:t>
            </a:r>
          </a:p>
          <a:p>
            <a:pPr marL="1246188" lvl="1" indent="-533400"/>
            <a:r>
              <a:rPr lang="en-US" i="1" dirty="0" smtClean="0"/>
              <a:t>Permutation encoding</a:t>
            </a:r>
          </a:p>
          <a:p>
            <a:pPr marL="1246188" lvl="1" indent="-533400"/>
            <a:r>
              <a:rPr lang="en-US" i="1" dirty="0" smtClean="0"/>
              <a:t>Value encoding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8913"/>
            <a:ext cx="8607425" cy="739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b="1" cap="none" dirty="0" smtClean="0">
                <a:solidFill>
                  <a:schemeClr val="tx1"/>
                </a:solidFill>
              </a:rPr>
              <a:t/>
            </a:r>
            <a:br>
              <a:rPr lang="en-US" sz="4000" b="1" cap="none" dirty="0" smtClean="0">
                <a:solidFill>
                  <a:schemeClr val="tx1"/>
                </a:solidFill>
              </a:rPr>
            </a:br>
            <a:r>
              <a:rPr lang="en-US" sz="2900" b="1" cap="none" dirty="0" smtClean="0">
                <a:solidFill>
                  <a:schemeClr val="tx1"/>
                </a:solidFill>
              </a:rPr>
              <a:t>Parameter Representation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83975" name="Object 2"/>
          <p:cNvGraphicFramePr>
            <a:graphicFrameLocks noChangeAspect="1"/>
          </p:cNvGraphicFramePr>
          <p:nvPr/>
        </p:nvGraphicFramePr>
        <p:xfrm>
          <a:off x="1285852" y="1571612"/>
          <a:ext cx="7350123" cy="928687"/>
        </p:xfrm>
        <a:graphic>
          <a:graphicData uri="http://schemas.openxmlformats.org/presentationml/2006/ole">
            <p:oleObj spid="_x0000_s2050" name="Worksheet" r:id="rId4" imgW="2571902" imgH="333451" progId="Excel.Sheet.8">
              <p:embed/>
            </p:oleObj>
          </a:graphicData>
        </a:graphic>
      </p:graphicFrame>
      <p:graphicFrame>
        <p:nvGraphicFramePr>
          <p:cNvPr id="84999" name="Object 2"/>
          <p:cNvGraphicFramePr>
            <a:graphicFrameLocks noChangeAspect="1"/>
          </p:cNvGraphicFramePr>
          <p:nvPr/>
        </p:nvGraphicFramePr>
        <p:xfrm>
          <a:off x="1285852" y="2714620"/>
          <a:ext cx="7358114" cy="1071570"/>
        </p:xfrm>
        <a:graphic>
          <a:graphicData uri="http://schemas.openxmlformats.org/presentationml/2006/ole">
            <p:oleObj spid="_x0000_s2051" name="Worksheet" r:id="rId5" imgW="1905000" imgH="333451" progId="Excel.Sheet.8">
              <p:embed/>
            </p:oleObj>
          </a:graphicData>
        </a:graphic>
      </p:graphicFrame>
      <p:graphicFrame>
        <p:nvGraphicFramePr>
          <p:cNvPr id="86023" name="Object 2"/>
          <p:cNvGraphicFramePr>
            <a:graphicFrameLocks noChangeAspect="1"/>
          </p:cNvGraphicFramePr>
          <p:nvPr/>
        </p:nvGraphicFramePr>
        <p:xfrm>
          <a:off x="1214414" y="4071942"/>
          <a:ext cx="7427911" cy="1214438"/>
        </p:xfrm>
        <a:graphic>
          <a:graphicData uri="http://schemas.openxmlformats.org/presentationml/2006/ole">
            <p:oleObj spid="_x0000_s2052" name="Worksheet" r:id="rId6" imgW="2981249" imgH="495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3"/>
            <a:ext cx="8321675" cy="668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cap="none" smtClean="0">
                <a:solidFill>
                  <a:schemeClr val="tx1"/>
                </a:solidFill>
              </a:rPr>
              <a:t>FUNGSI FITNESS</a:t>
            </a:r>
            <a:endParaRPr lang="en-US" sz="1800" cap="none" smtClean="0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928688"/>
            <a:ext cx="7286648" cy="5111750"/>
          </a:xfrm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</a:pPr>
            <a:endParaRPr lang="en-US" i="1" dirty="0" smtClean="0"/>
          </a:p>
          <a:p>
            <a:pPr marL="355600" indent="-355600" eaLnBrk="1" hangingPunct="1">
              <a:lnSpc>
                <a:spcPct val="80000"/>
              </a:lnSpc>
            </a:pPr>
            <a:r>
              <a:rPr lang="en-US" i="1" dirty="0" smtClean="0"/>
              <a:t>Fitness ??</a:t>
            </a:r>
          </a:p>
          <a:p>
            <a:pPr marL="355600" indent="-355600" eaLnBrk="1" hangingPunct="1">
              <a:lnSpc>
                <a:spcPct val="80000"/>
              </a:lnSpc>
            </a:pPr>
            <a:endParaRPr lang="en-US" dirty="0" smtClean="0"/>
          </a:p>
          <a:p>
            <a:pPr marL="355600" indent="-355600" eaLnBrk="1" hangingPunct="1">
              <a:lnSpc>
                <a:spcPct val="80000"/>
              </a:lnSpc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fitness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dioptimasi</a:t>
            </a:r>
            <a:r>
              <a:rPr lang="en-US" dirty="0" smtClean="0"/>
              <a:t>.  </a:t>
            </a:r>
          </a:p>
          <a:p>
            <a:pPr marL="355600" indent="-355600" eaLnBrk="1" hangingPunct="1">
              <a:lnSpc>
                <a:spcPct val="80000"/>
              </a:lnSpc>
            </a:pPr>
            <a:endParaRPr lang="en-US" dirty="0" smtClean="0"/>
          </a:p>
          <a:p>
            <a:pPr marL="355600" indent="-355600" eaLnBrk="1" hangingPunct="1">
              <a:lnSpc>
                <a:spcPct val="80000"/>
              </a:lnSpc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Fitness</a:t>
            </a:r>
            <a:r>
              <a:rPr lang="en-US" dirty="0" smtClean="0"/>
              <a:t> :</a:t>
            </a:r>
          </a:p>
          <a:p>
            <a:pPr marL="720725" lvl="1" indent="-355600" eaLnBrk="1" hangingPunct="1">
              <a:lnSpc>
                <a:spcPct val="80000"/>
              </a:lnSpc>
            </a:pPr>
            <a:r>
              <a:rPr lang="en-US" i="1" dirty="0" smtClean="0"/>
              <a:t>Raw fitness</a:t>
            </a:r>
          </a:p>
          <a:p>
            <a:pPr marL="720725" lvl="1" indent="-355600" eaLnBrk="1" hangingPunct="1">
              <a:lnSpc>
                <a:spcPct val="80000"/>
              </a:lnSpc>
            </a:pPr>
            <a:r>
              <a:rPr lang="en-US" i="1" dirty="0" smtClean="0"/>
              <a:t>Adjusted fitness</a:t>
            </a:r>
          </a:p>
          <a:p>
            <a:pPr marL="720725" lvl="1" indent="-355600" eaLnBrk="1" hangingPunct="1">
              <a:lnSpc>
                <a:spcPct val="80000"/>
              </a:lnSpc>
            </a:pPr>
            <a:r>
              <a:rPr lang="en-US" i="1" dirty="0" smtClean="0"/>
              <a:t>Normalized fitness</a:t>
            </a:r>
          </a:p>
          <a:p>
            <a:pPr marL="720725" lvl="1" indent="-355600" eaLnBrk="1" hangingPunct="1">
              <a:lnSpc>
                <a:spcPct val="80000"/>
              </a:lnSpc>
            </a:pPr>
            <a:endParaRPr lang="en-US" dirty="0" smtClean="0"/>
          </a:p>
          <a:p>
            <a:pPr marL="355600" indent="-355600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642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chemeClr val="tx1"/>
                </a:solidFill>
              </a:rPr>
              <a:t>Operator Genetik Dasar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2800" b="1">
                <a:solidFill>
                  <a:schemeClr val="tx1"/>
                </a:solidFill>
              </a:rPr>
              <a:t>REPRODUKSI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708525"/>
          </a:xfrm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</a:pPr>
            <a:r>
              <a:rPr lang="en-US" sz="2000" smtClean="0"/>
              <a:t>Proses penyalinan string sesuai </a:t>
            </a:r>
            <a:r>
              <a:rPr lang="en-US" sz="2000" i="1" smtClean="0"/>
              <a:t>fitness</a:t>
            </a:r>
            <a:r>
              <a:rPr lang="en-US" sz="2000" smtClean="0"/>
              <a:t>-nya.</a:t>
            </a:r>
          </a:p>
          <a:p>
            <a:pPr marL="355600" indent="-355600" eaLnBrk="1" hangingPunct="1">
              <a:lnSpc>
                <a:spcPct val="80000"/>
              </a:lnSpc>
            </a:pPr>
            <a:endParaRPr lang="en-US" sz="2000" smtClean="0"/>
          </a:p>
          <a:p>
            <a:pPr marL="355600" indent="-355600" eaLnBrk="1" hangingPunct="1">
              <a:lnSpc>
                <a:spcPct val="80000"/>
              </a:lnSpc>
            </a:pPr>
            <a:r>
              <a:rPr lang="en-US" sz="2000" smtClean="0"/>
              <a:t>Setiap string dalam populasi pada generasi ke t akan diseleksi berdasarkan </a:t>
            </a:r>
            <a:r>
              <a:rPr lang="en-US" sz="2000" i="1" smtClean="0"/>
              <a:t>fitness</a:t>
            </a:r>
            <a:r>
              <a:rPr lang="en-US" sz="2000" smtClean="0"/>
              <a:t>-nya.  </a:t>
            </a:r>
          </a:p>
          <a:p>
            <a:pPr marL="355600" indent="-355600" eaLnBrk="1" hangingPunct="1">
              <a:lnSpc>
                <a:spcPct val="80000"/>
              </a:lnSpc>
            </a:pPr>
            <a:endParaRPr lang="en-US" sz="2000" smtClean="0"/>
          </a:p>
          <a:p>
            <a:pPr marL="355600" indent="-355600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Peluang</a:t>
            </a:r>
            <a:r>
              <a:rPr lang="en-US" sz="2000" smtClean="0"/>
              <a:t> terpilihnya suatu string = </a:t>
            </a:r>
            <a:r>
              <a:rPr lang="en-US" sz="2000" i="1" smtClean="0"/>
              <a:t>fitness </a:t>
            </a:r>
            <a:r>
              <a:rPr lang="en-US" sz="2000" smtClean="0"/>
              <a:t>string tersebut dibagi jumlah </a:t>
            </a:r>
            <a:r>
              <a:rPr lang="en-US" sz="2000" i="1" smtClean="0"/>
              <a:t>fitness </a:t>
            </a:r>
            <a:r>
              <a:rPr lang="en-US" sz="2000" smtClean="0"/>
              <a:t>seluruh string.</a:t>
            </a:r>
          </a:p>
          <a:p>
            <a:pPr marL="355600" indent="-355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en-US" sz="2000" smtClean="0"/>
              <a:t>Banyaknya salinan suatu string sebanding dengan </a:t>
            </a:r>
            <a:r>
              <a:rPr lang="en-US" sz="2000" i="1" smtClean="0"/>
              <a:t>fitness </a:t>
            </a:r>
            <a:r>
              <a:rPr lang="en-US" sz="2000" smtClean="0"/>
              <a:t>string tersebut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smtClean="0"/>
              <a:t>string dengan </a:t>
            </a:r>
            <a:r>
              <a:rPr lang="en-US" sz="2000" i="1" smtClean="0"/>
              <a:t>fitness  </a:t>
            </a:r>
            <a:r>
              <a:rPr lang="en-US" sz="2000" smtClean="0"/>
              <a:t>yang lebih baik akan direproduksi lebih banyak. </a:t>
            </a:r>
            <a:endParaRPr lang="en-US" sz="2000" b="1" smtClean="0"/>
          </a:p>
        </p:txBody>
      </p:sp>
      <p:pic>
        <p:nvPicPr>
          <p:cNvPr id="1075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2565400"/>
            <a:ext cx="3089275" cy="3671888"/>
          </a:xfrm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508625" y="1700213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entury Schoolbook" pitchFamily="18" charset="0"/>
              </a:rPr>
              <a:t>Current</a:t>
            </a:r>
          </a:p>
          <a:p>
            <a:pPr algn="ctr"/>
            <a:r>
              <a:rPr lang="en-US">
                <a:latin typeface="Century Schoolbook" pitchFamily="18" charset="0"/>
              </a:rPr>
              <a:t>Population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7667625" y="1773238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entury Schoolbook" pitchFamily="18" charset="0"/>
              </a:rPr>
              <a:t>Mating</a:t>
            </a:r>
          </a:p>
          <a:p>
            <a:pPr algn="ctr"/>
            <a:r>
              <a:rPr lang="en-US">
                <a:latin typeface="Century Schoolbook" pitchFamily="18" charset="0"/>
              </a:rPr>
              <a:t>Pool</a:t>
            </a: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6804025" y="1844675"/>
            <a:ext cx="719138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  <p:bldP spid="107527" grpId="0"/>
      <p:bldP spid="107528" grpId="0"/>
      <p:bldP spid="1075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428736"/>
            <a:ext cx="7400948" cy="5200664"/>
          </a:xfrm>
        </p:spPr>
        <p:txBody>
          <a:bodyPr/>
          <a:lstStyle/>
          <a:p>
            <a:pPr eaLnBrk="1" hangingPunct="1"/>
            <a:r>
              <a:rPr lang="en-US" dirty="0" err="1" smtClean="0"/>
              <a:t>Keahlian</a:t>
            </a:r>
            <a:r>
              <a:rPr lang="en-US" dirty="0" smtClean="0"/>
              <a:t> (expertise)</a:t>
            </a:r>
          </a:p>
          <a:p>
            <a:pPr eaLnBrk="1" hangingPunct="1"/>
            <a:r>
              <a:rPr lang="en-US" dirty="0" err="1" smtClean="0"/>
              <a:t>Ahli</a:t>
            </a:r>
            <a:r>
              <a:rPr lang="en-US" dirty="0" smtClean="0"/>
              <a:t> (expert)</a:t>
            </a:r>
          </a:p>
          <a:p>
            <a:pPr eaLnBrk="1" hangingPunct="1"/>
            <a:r>
              <a:rPr lang="en-US" dirty="0" err="1" smtClean="0"/>
              <a:t>Pengalihan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(expert system)</a:t>
            </a:r>
          </a:p>
          <a:p>
            <a:pPr eaLnBrk="1" hangingPunct="1"/>
            <a:r>
              <a:rPr lang="en-US" dirty="0" err="1" smtClean="0"/>
              <a:t>Inferensi</a:t>
            </a:r>
            <a:r>
              <a:rPr lang="en-US" dirty="0" smtClean="0"/>
              <a:t> (inference)</a:t>
            </a:r>
          </a:p>
          <a:p>
            <a:pPr eaLnBrk="1" hangingPunct="1"/>
            <a:r>
              <a:rPr lang="en-US" dirty="0" err="1" smtClean="0"/>
              <a:t>Aturan</a:t>
            </a:r>
            <a:r>
              <a:rPr lang="en-US" dirty="0" smtClean="0"/>
              <a:t> (rules)</a:t>
            </a:r>
          </a:p>
          <a:p>
            <a:pPr eaLnBrk="1" hangingPunct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(reasoning)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71596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Basic concepts for an expert system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r>
              <a:rPr lang="en-US" i="1" dirty="0" smtClean="0"/>
              <a:t>Roulette wheel method</a:t>
            </a:r>
          </a:p>
          <a:p>
            <a:r>
              <a:rPr lang="en-US" i="1" dirty="0" smtClean="0"/>
              <a:t>Rank selection method</a:t>
            </a:r>
          </a:p>
          <a:p>
            <a:r>
              <a:rPr lang="en-US" i="1" dirty="0" smtClean="0"/>
              <a:t>Steady state method</a:t>
            </a:r>
          </a:p>
          <a:p>
            <a:r>
              <a:rPr lang="en-US" i="1" dirty="0" smtClean="0"/>
              <a:t>Elitism method</a:t>
            </a:r>
          </a:p>
          <a:p>
            <a:r>
              <a:rPr lang="en-US" i="1" dirty="0" smtClean="0"/>
              <a:t>Tournament based selection</a:t>
            </a:r>
            <a:endParaRPr lang="en-US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329510" cy="939784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Operator Genetik Dasar (</a:t>
            </a:r>
            <a:r>
              <a:rPr lang="en-US" sz="3600" b="1" smtClean="0"/>
              <a:t>Rekombinasi)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4857760"/>
            <a:ext cx="7715304" cy="1196965"/>
          </a:xfrm>
        </p:spPr>
        <p:txBody>
          <a:bodyPr>
            <a:normAutofit fontScale="55000" lnSpcReduction="20000"/>
          </a:bodyPr>
          <a:lstStyle/>
          <a:p>
            <a:pPr marL="355600" indent="-355600">
              <a:lnSpc>
                <a:spcPct val="90000"/>
              </a:lnSpc>
            </a:pPr>
            <a:r>
              <a:rPr lang="en-US" smtClean="0"/>
              <a:t>B</a:t>
            </a:r>
            <a:r>
              <a:rPr lang="id-ID" smtClean="0"/>
              <a:t>ertujuan untuk memperkaya keanekaragaman </a:t>
            </a:r>
            <a:r>
              <a:rPr lang="en-US" smtClean="0"/>
              <a:t>string</a:t>
            </a:r>
            <a:r>
              <a:rPr lang="id-ID" smtClean="0"/>
              <a:t> dengan </a:t>
            </a:r>
            <a:r>
              <a:rPr lang="en-US" smtClean="0"/>
              <a:t>melakukan operasi genetika pada</a:t>
            </a:r>
            <a:r>
              <a:rPr lang="id-ID" smtClean="0"/>
              <a:t> </a:t>
            </a:r>
            <a:r>
              <a:rPr lang="en-US" smtClean="0"/>
              <a:t>string</a:t>
            </a:r>
            <a:r>
              <a:rPr lang="id-ID" smtClean="0"/>
              <a:t> – </a:t>
            </a:r>
            <a:r>
              <a:rPr lang="en-US" smtClean="0"/>
              <a:t>string</a:t>
            </a:r>
            <a:r>
              <a:rPr lang="id-ID" smtClean="0"/>
              <a:t> sehingga menghasilkan </a:t>
            </a:r>
            <a:r>
              <a:rPr lang="en-US" smtClean="0"/>
              <a:t>string</a:t>
            </a:r>
            <a:r>
              <a:rPr lang="id-ID" smtClean="0"/>
              <a:t> – </a:t>
            </a:r>
            <a:r>
              <a:rPr lang="en-US" smtClean="0"/>
              <a:t>string</a:t>
            </a:r>
            <a:r>
              <a:rPr lang="id-ID" smtClean="0"/>
              <a:t> baru. </a:t>
            </a:r>
            <a:endParaRPr lang="en-US" smtClean="0"/>
          </a:p>
          <a:p>
            <a:pPr marL="355600" indent="-355600">
              <a:lnSpc>
                <a:spcPct val="90000"/>
              </a:lnSpc>
            </a:pPr>
            <a:r>
              <a:rPr lang="en-US" smtClean="0"/>
              <a:t>Kinerja Algoritma Genetik sangat terpengaruh oleh proses rekombinasi.</a:t>
            </a:r>
            <a:r>
              <a:rPr lang="id-ID" smtClean="0"/>
              <a:t> </a:t>
            </a:r>
            <a:endParaRPr lang="en-US" smtClean="0"/>
          </a:p>
          <a:p>
            <a:pPr marL="355600" indent="-355600">
              <a:lnSpc>
                <a:spcPct val="90000"/>
              </a:lnSpc>
            </a:pPr>
            <a:r>
              <a:rPr lang="en-US" smtClean="0"/>
              <a:t>Ada 2 operator rekombinasi dasar yaitu : </a:t>
            </a:r>
            <a:r>
              <a:rPr lang="en-US" smtClean="0">
                <a:solidFill>
                  <a:srgbClr val="FF0000"/>
                </a:solidFill>
              </a:rPr>
              <a:t>Crossover</a:t>
            </a:r>
            <a:r>
              <a:rPr lang="en-US" smtClean="0"/>
              <a:t> &amp; </a:t>
            </a:r>
            <a:r>
              <a:rPr lang="en-US" smtClean="0">
                <a:solidFill>
                  <a:srgbClr val="FF0000"/>
                </a:solidFill>
              </a:rPr>
              <a:t>Mutasi</a:t>
            </a:r>
          </a:p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2000240"/>
            <a:ext cx="6265862" cy="28448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71670" y="1279515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entury Schoolbook" pitchFamily="18" charset="0"/>
              </a:rPr>
              <a:t>Current</a:t>
            </a:r>
          </a:p>
          <a:p>
            <a:pPr algn="ctr"/>
            <a:r>
              <a:rPr lang="en-US">
                <a:latin typeface="Century Schoolbook" pitchFamily="18" charset="0"/>
              </a:rPr>
              <a:t>Population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64057" y="1279515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entury Schoolbook" pitchFamily="18" charset="0"/>
              </a:rPr>
              <a:t>Mating</a:t>
            </a:r>
          </a:p>
          <a:p>
            <a:pPr algn="ctr"/>
            <a:r>
              <a:rPr lang="en-US">
                <a:latin typeface="Century Schoolbook" pitchFamily="18" charset="0"/>
              </a:rPr>
              <a:t>Pool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295632" y="1568440"/>
            <a:ext cx="1295400" cy="360362"/>
          </a:xfrm>
          <a:prstGeom prst="rightArrow">
            <a:avLst>
              <a:gd name="adj1" fmla="val 50000"/>
              <a:gd name="adj2" fmla="val 89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967520" y="127951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Schoolbook" pitchFamily="18" charset="0"/>
              </a:rPr>
              <a:t>Next Population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5672120" y="1568440"/>
            <a:ext cx="1295400" cy="360362"/>
          </a:xfrm>
          <a:prstGeom prst="rightArrow">
            <a:avLst>
              <a:gd name="adj1" fmla="val 50000"/>
              <a:gd name="adj2" fmla="val 89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Crossover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Binary Encoding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85852" y="1700213"/>
            <a:ext cx="7246961" cy="158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POINT CROSSOVER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crossover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dipilih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string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titik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crossover),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sisanya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7" descr="crb1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150" y="3500438"/>
            <a:ext cx="5976938" cy="85566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57356" y="4500570"/>
            <a:ext cx="6048375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 dirty="0" err="1">
                <a:latin typeface="Century Schoolbook" pitchFamily="18" charset="0"/>
              </a:rPr>
              <a:t>Contoh</a:t>
            </a:r>
            <a:r>
              <a:rPr lang="en-US" sz="2000" dirty="0">
                <a:latin typeface="Century Schoolbook" pitchFamily="18" charset="0"/>
              </a:rPr>
              <a:t> : 	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10101</a:t>
            </a:r>
            <a:r>
              <a:rPr lang="en-US" sz="2000" dirty="0">
                <a:solidFill>
                  <a:schemeClr val="accent2"/>
                </a:solidFill>
                <a:latin typeface="Century Schoolbook" pitchFamily="18" charset="0"/>
              </a:rPr>
              <a:t>001</a:t>
            </a:r>
            <a:r>
              <a:rPr lang="en-US" sz="2000" dirty="0">
                <a:latin typeface="Century Schoolbook" pitchFamily="18" charset="0"/>
              </a:rPr>
              <a:t> + </a:t>
            </a: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</a:rPr>
              <a:t>00000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111</a:t>
            </a:r>
            <a:r>
              <a:rPr lang="en-US" sz="2000" dirty="0">
                <a:latin typeface="Century Schoolbook" pitchFamily="18" charset="0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10101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111</a:t>
            </a:r>
            <a:endParaRPr lang="id-ID" sz="2000" dirty="0">
              <a:solidFill>
                <a:srgbClr val="FF66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 autoUpdateAnimBg="0"/>
      <p:bldP spid="12" grpId="0" build="p" bldLvl="2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chemeClr val="tx1"/>
                </a:solidFill>
              </a:rPr>
              <a:t>Crossover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pada Binary Encoding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785918" y="4429132"/>
            <a:ext cx="6048375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 dirty="0" err="1">
                <a:latin typeface="Century Schoolbook" pitchFamily="18" charset="0"/>
              </a:rPr>
              <a:t>Contoh</a:t>
            </a:r>
            <a:r>
              <a:rPr lang="en-US" sz="2000" dirty="0">
                <a:latin typeface="Century Schoolbook" pitchFamily="18" charset="0"/>
              </a:rPr>
              <a:t> : 	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101</a:t>
            </a:r>
            <a:r>
              <a:rPr lang="en-US" sz="2000" dirty="0">
                <a:solidFill>
                  <a:schemeClr val="accent2"/>
                </a:solidFill>
                <a:latin typeface="Century Schoolbook" pitchFamily="18" charset="0"/>
              </a:rPr>
              <a:t>001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01</a:t>
            </a:r>
            <a:r>
              <a:rPr lang="en-US" sz="2000" dirty="0">
                <a:latin typeface="Century Schoolbook" pitchFamily="18" charset="0"/>
              </a:rPr>
              <a:t> + </a:t>
            </a: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</a:rPr>
              <a:t>000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111</a:t>
            </a: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</a:rPr>
              <a:t>00</a:t>
            </a:r>
            <a:r>
              <a:rPr lang="en-US" sz="2000" dirty="0">
                <a:latin typeface="Century Schoolbook" pitchFamily="18" charset="0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101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111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01</a:t>
            </a:r>
            <a:endParaRPr lang="id-ID" sz="20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214414" y="1504084"/>
            <a:ext cx="746127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 dirty="0">
                <a:latin typeface="Century Schoolbook" pitchFamily="18" charset="0"/>
              </a:rPr>
              <a:t>TWO POINT CROSSOVER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 err="1">
                <a:latin typeface="Century Schoolbook" pitchFamily="18" charset="0"/>
              </a:rPr>
              <a:t>Pilih</a:t>
            </a:r>
            <a:r>
              <a:rPr lang="en-US" sz="2000" dirty="0">
                <a:latin typeface="Century Schoolbook" pitchFamily="18" charset="0"/>
              </a:rPr>
              <a:t> 2 </a:t>
            </a:r>
            <a:r>
              <a:rPr lang="en-US" sz="2000" dirty="0" err="1">
                <a:latin typeface="Century Schoolbook" pitchFamily="18" charset="0"/>
              </a:rPr>
              <a:t>titik</a:t>
            </a:r>
            <a:r>
              <a:rPr lang="en-US" sz="2000" dirty="0">
                <a:latin typeface="Century Schoolbook" pitchFamily="18" charset="0"/>
              </a:rPr>
              <a:t> crossover, string </a:t>
            </a:r>
            <a:r>
              <a:rPr lang="en-US" sz="2000" dirty="0" err="1">
                <a:latin typeface="Century Schoolbook" pitchFamily="18" charset="0"/>
              </a:rPr>
              <a:t>baru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dibentuk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sebagian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dari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induk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pertama</a:t>
            </a:r>
            <a:r>
              <a:rPr lang="en-US" sz="2000" dirty="0">
                <a:latin typeface="Century Schoolbook" pitchFamily="18" charset="0"/>
              </a:rPr>
              <a:t> (</a:t>
            </a:r>
            <a:r>
              <a:rPr lang="en-US" sz="2000" dirty="0" err="1">
                <a:latin typeface="Century Schoolbook" pitchFamily="18" charset="0"/>
              </a:rPr>
              <a:t>dari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awal</a:t>
            </a:r>
            <a:r>
              <a:rPr lang="en-US" sz="2000" dirty="0">
                <a:latin typeface="Century Schoolbook" pitchFamily="18" charset="0"/>
              </a:rPr>
              <a:t> string </a:t>
            </a:r>
            <a:r>
              <a:rPr lang="en-US" sz="2000" dirty="0" err="1">
                <a:latin typeface="Century Schoolbook" pitchFamily="18" charset="0"/>
              </a:rPr>
              <a:t>sampai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titik</a:t>
            </a:r>
            <a:r>
              <a:rPr lang="en-US" sz="2000" dirty="0">
                <a:latin typeface="Century Schoolbook" pitchFamily="18" charset="0"/>
              </a:rPr>
              <a:t> crossover </a:t>
            </a:r>
            <a:r>
              <a:rPr lang="en-US" sz="2000" dirty="0" err="1">
                <a:latin typeface="Century Schoolbook" pitchFamily="18" charset="0"/>
              </a:rPr>
              <a:t>pertama</a:t>
            </a:r>
            <a:r>
              <a:rPr lang="en-US" sz="2000" dirty="0">
                <a:latin typeface="Century Schoolbook" pitchFamily="18" charset="0"/>
              </a:rPr>
              <a:t>), </a:t>
            </a:r>
            <a:r>
              <a:rPr lang="en-US" sz="2000" dirty="0" err="1">
                <a:latin typeface="Century Schoolbook" pitchFamily="18" charset="0"/>
              </a:rPr>
              <a:t>antara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titik</a:t>
            </a:r>
            <a:r>
              <a:rPr lang="en-US" sz="2000" dirty="0">
                <a:latin typeface="Century Schoolbook" pitchFamily="18" charset="0"/>
              </a:rPr>
              <a:t> crossover </a:t>
            </a:r>
            <a:r>
              <a:rPr lang="en-US" sz="2000" dirty="0" err="1">
                <a:latin typeface="Century Schoolbook" pitchFamily="18" charset="0"/>
              </a:rPr>
              <a:t>dari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induk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kedua</a:t>
            </a:r>
            <a:r>
              <a:rPr lang="en-US" sz="2000" dirty="0">
                <a:latin typeface="Century Schoolbook" pitchFamily="18" charset="0"/>
              </a:rPr>
              <a:t>, </a:t>
            </a:r>
            <a:r>
              <a:rPr lang="en-US" sz="2000" dirty="0" err="1">
                <a:latin typeface="Century Schoolbook" pitchFamily="18" charset="0"/>
              </a:rPr>
              <a:t>dan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dari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titik</a:t>
            </a:r>
            <a:r>
              <a:rPr lang="en-US" sz="2000" dirty="0">
                <a:latin typeface="Century Schoolbook" pitchFamily="18" charset="0"/>
              </a:rPr>
              <a:t> crossover </a:t>
            </a:r>
            <a:r>
              <a:rPr lang="en-US" sz="2000" dirty="0" err="1">
                <a:latin typeface="Century Schoolbook" pitchFamily="18" charset="0"/>
              </a:rPr>
              <a:t>kedua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sampai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akhir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dari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induk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pertama</a:t>
            </a:r>
            <a:r>
              <a:rPr lang="en-US" sz="2000" dirty="0">
                <a:latin typeface="Century Schoolbook" pitchFamily="18" charset="0"/>
              </a:rPr>
              <a:t>.</a:t>
            </a:r>
            <a:endParaRPr lang="id-ID" sz="2000" dirty="0">
              <a:latin typeface="Century Schoolbook" pitchFamily="18" charset="0"/>
            </a:endParaRPr>
          </a:p>
        </p:txBody>
      </p:sp>
      <p:pic>
        <p:nvPicPr>
          <p:cNvPr id="115723" name="Picture 11" descr="crb2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3500438"/>
            <a:ext cx="5724525" cy="819150"/>
          </a:xfr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build="p" bldLvl="2" autoUpdateAnimBg="0"/>
      <p:bldP spid="115719" grpId="0" build="p" bldLvl="2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chemeClr val="tx1"/>
                </a:solidFill>
              </a:rPr>
              <a:t>Crossover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pada Binary Encoding</a:t>
            </a:r>
          </a:p>
        </p:txBody>
      </p:sp>
      <p:pic>
        <p:nvPicPr>
          <p:cNvPr id="117769" name="Picture 9" descr="cr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297113"/>
            <a:ext cx="5616575" cy="803275"/>
          </a:xfrm>
          <a:solidFill>
            <a:schemeClr val="accent1"/>
          </a:solidFill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39750" y="3213100"/>
            <a:ext cx="6048375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Century Schoolbook" pitchFamily="18" charset="0"/>
              </a:rPr>
              <a:t>Contoh : 	</a:t>
            </a:r>
            <a:r>
              <a:rPr lang="en-US" sz="2000">
                <a:solidFill>
                  <a:schemeClr val="bg1"/>
                </a:solidFill>
                <a:latin typeface="Century Schoolbook" pitchFamily="18" charset="0"/>
              </a:rPr>
              <a:t>10100101</a:t>
            </a:r>
            <a:r>
              <a:rPr lang="en-US" sz="2000">
                <a:latin typeface="Century Schoolbook" pitchFamily="18" charset="0"/>
              </a:rPr>
              <a:t> + 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00011100</a:t>
            </a:r>
            <a:r>
              <a:rPr lang="en-US" sz="2000">
                <a:latin typeface="Century Schoolbook" pitchFamily="18" charset="0"/>
              </a:rPr>
              <a:t> = </a:t>
            </a:r>
            <a:r>
              <a:rPr lang="en-US" sz="2000">
                <a:solidFill>
                  <a:schemeClr val="bg1"/>
                </a:solidFill>
                <a:latin typeface="Century Schoolbook" pitchFamily="18" charset="0"/>
              </a:rPr>
              <a:t>10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0111</a:t>
            </a:r>
            <a:r>
              <a:rPr lang="en-US" sz="2000">
                <a:solidFill>
                  <a:schemeClr val="bg1"/>
                </a:solidFill>
                <a:latin typeface="Century Schoolbook" pitchFamily="18" charset="0"/>
              </a:rPr>
              <a:t>0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</a:t>
            </a:r>
            <a:endParaRPr lang="id-ID" sz="2000">
              <a:solidFill>
                <a:srgbClr val="292400"/>
              </a:solidFill>
              <a:latin typeface="Century Schoolbook" pitchFamily="18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79388" y="1196975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Century Schoolbook" pitchFamily="18" charset="0"/>
              </a:rPr>
              <a:t>UNIFORM CROSSOVER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>
                <a:latin typeface="Century Schoolbook" pitchFamily="18" charset="0"/>
              </a:rPr>
              <a:t>String baru dibentuk dengan mengambil bagian dari induk pertama atau dari induk kedua secara acak.</a:t>
            </a:r>
            <a:endParaRPr lang="id-ID" sz="2000">
              <a:latin typeface="Century Schoolbook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179388" y="3933825"/>
            <a:ext cx="8642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Century Schoolbook" pitchFamily="18" charset="0"/>
              </a:rPr>
              <a:t>ARITHMETIC CROSSOVER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>
                <a:latin typeface="Century Schoolbook" pitchFamily="18" charset="0"/>
              </a:rPr>
              <a:t>String baru dibentuk dengan melakukan operasi aritmetika pada induknya.</a:t>
            </a:r>
            <a:endParaRPr lang="id-ID" sz="2000">
              <a:latin typeface="Century Schoolbook" pitchFamily="18" charset="0"/>
            </a:endParaRPr>
          </a:p>
        </p:txBody>
      </p:sp>
      <p:pic>
        <p:nvPicPr>
          <p:cNvPr id="117773" name="Picture 13" descr="crb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4868863"/>
            <a:ext cx="5616575" cy="803275"/>
          </a:xfrm>
          <a:solidFill>
            <a:schemeClr val="accent1"/>
          </a:solidFill>
        </p:spPr>
      </p:pic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323850" y="5876925"/>
            <a:ext cx="7056438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Century Schoolbook" pitchFamily="18" charset="0"/>
              </a:rPr>
              <a:t>Contoh : 	</a:t>
            </a:r>
            <a:r>
              <a:rPr lang="en-US" sz="2000">
                <a:solidFill>
                  <a:srgbClr val="FFFF00"/>
                </a:solidFill>
                <a:latin typeface="Century Schoolbook" pitchFamily="18" charset="0"/>
              </a:rPr>
              <a:t>10100101</a:t>
            </a:r>
            <a:r>
              <a:rPr lang="en-US" sz="2000">
                <a:latin typeface="Century Schoolbook" pitchFamily="18" charset="0"/>
              </a:rPr>
              <a:t> + 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00011100</a:t>
            </a:r>
            <a:r>
              <a:rPr lang="en-US" sz="2000">
                <a:latin typeface="Century Schoolbook" pitchFamily="18" charset="0"/>
              </a:rPr>
              <a:t> = </a:t>
            </a:r>
            <a:r>
              <a:rPr lang="en-US" sz="2000">
                <a:solidFill>
                  <a:schemeClr val="bg1"/>
                </a:solidFill>
                <a:latin typeface="Century Schoolbook" pitchFamily="18" charset="0"/>
              </a:rPr>
              <a:t>10111101  (OR)</a:t>
            </a:r>
            <a:endParaRPr lang="id-ID" sz="200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7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 bldLvl="2" autoUpdateAnimBg="0"/>
      <p:bldP spid="117765" grpId="0" build="p" bldLvl="2" autoUpdateAnimBg="0"/>
      <p:bldP spid="117771" grpId="0" build="p" bldLvl="2" autoUpdateAnimBg="0"/>
      <p:bldP spid="117775" grpId="0" build="p" bldLvl="2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497887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solidFill>
                  <a:schemeClr val="tx1"/>
                </a:solidFill>
              </a:rPr>
              <a:t>MUTASI</a:t>
            </a:r>
            <a:endParaRPr lang="en-US" sz="2400" cap="none" smtClean="0">
              <a:solidFill>
                <a:schemeClr val="tx1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052513"/>
            <a:ext cx="7634311" cy="2663825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</a:pPr>
            <a:r>
              <a:rPr lang="en-US" sz="2000" dirty="0" smtClean="0"/>
              <a:t>O</a:t>
            </a:r>
            <a:r>
              <a:rPr lang="id-ID" sz="2000" dirty="0" smtClean="0"/>
              <a:t>perasi </a:t>
            </a:r>
            <a:r>
              <a:rPr lang="en-US" sz="2000" dirty="0" smtClean="0"/>
              <a:t>crossover</a:t>
            </a:r>
            <a:r>
              <a:rPr lang="id-ID" sz="2000" dirty="0" smtClean="0"/>
              <a:t> dan reproduksi dapat menyebabkan terhapusnya materi penting dalam suatu struktur tertentu.</a:t>
            </a:r>
            <a:endParaRPr lang="en-US" sz="2000" dirty="0" smtClean="0"/>
          </a:p>
          <a:p>
            <a:pPr marL="355600" indent="-355600" eaLnBrk="1" hangingPunct="1">
              <a:lnSpc>
                <a:spcPct val="90000"/>
              </a:lnSpc>
            </a:pPr>
            <a:r>
              <a:rPr lang="id-ID" sz="2000" dirty="0" smtClean="0"/>
              <a:t>Operator mutasi berguna untuk </a:t>
            </a:r>
            <a:r>
              <a:rPr lang="id-ID" sz="2000" dirty="0" smtClean="0">
                <a:solidFill>
                  <a:srgbClr val="FF0000"/>
                </a:solidFill>
              </a:rPr>
              <a:t>mengembalikan materi yang hilang </a:t>
            </a:r>
            <a:r>
              <a:rPr lang="id-ID" sz="2000" dirty="0" smtClean="0"/>
              <a:t>tersebut</a:t>
            </a:r>
            <a:r>
              <a:rPr lang="id-ID" sz="2000" smtClean="0"/>
              <a:t>. </a:t>
            </a:r>
            <a:endParaRPr lang="en-US" sz="2000" smtClean="0"/>
          </a:p>
          <a:p>
            <a:pPr marL="355600" indent="-355600" eaLnBrk="1" hangingPunct="1">
              <a:lnSpc>
                <a:spcPct val="90000"/>
              </a:lnSpc>
            </a:pPr>
            <a:r>
              <a:rPr lang="id-ID" sz="2000" smtClean="0"/>
              <a:t>Dengan </a:t>
            </a:r>
            <a:r>
              <a:rPr lang="id-ID" sz="2000" dirty="0" smtClean="0"/>
              <a:t>mutasi dapat diciptakan suatu </a:t>
            </a:r>
            <a:r>
              <a:rPr lang="en-US" sz="2000" dirty="0" smtClean="0"/>
              <a:t>string</a:t>
            </a:r>
            <a:r>
              <a:rPr lang="id-ID" sz="2000" dirty="0" smtClean="0"/>
              <a:t> baru yang didapat dari memodifikasi satu atau lebih nilai gen pada </a:t>
            </a:r>
            <a:r>
              <a:rPr lang="en-US" sz="2000" dirty="0" smtClean="0"/>
              <a:t>string</a:t>
            </a:r>
            <a:r>
              <a:rPr lang="id-ID" sz="2000" dirty="0" smtClean="0"/>
              <a:t> yang sama.</a:t>
            </a:r>
            <a:endParaRPr lang="en-US" sz="2000" dirty="0" smtClean="0"/>
          </a:p>
          <a:p>
            <a:pPr marL="355600" indent="-355600" eaLnBrk="1" hangingPunct="1">
              <a:lnSpc>
                <a:spcPct val="90000"/>
              </a:lnSpc>
            </a:pPr>
            <a:r>
              <a:rPr lang="en-US" sz="2000" dirty="0" smtClean="0"/>
              <a:t>Operator </a:t>
            </a:r>
            <a:r>
              <a:rPr lang="en-US" sz="2000" dirty="0" err="1" smtClean="0"/>
              <a:t>mutasi</a:t>
            </a:r>
            <a:r>
              <a:rPr lang="en-US" sz="2000" dirty="0" smtClean="0"/>
              <a:t>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sembarang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endParaRPr lang="en-US" sz="2000" dirty="0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357290" y="3857628"/>
            <a:ext cx="33575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Mutasi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pada</a:t>
            </a:r>
            <a:r>
              <a:rPr lang="en-US" sz="2400" b="1" dirty="0">
                <a:latin typeface="Times New Roman" pitchFamily="18" charset="0"/>
              </a:rPr>
              <a:t> binary encoding</a:t>
            </a:r>
          </a:p>
          <a:p>
            <a:endParaRPr lang="en-US" sz="2400" b="1" dirty="0">
              <a:latin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</a:rPr>
              <a:t>Bit inversion</a:t>
            </a:r>
          </a:p>
          <a:p>
            <a:pPr marL="571500" lvl="1" indent="-279400">
              <a:buFontTx/>
              <a:buChar char="•"/>
            </a:pPr>
            <a:r>
              <a:rPr lang="en-US" sz="2400" dirty="0" err="1">
                <a:latin typeface="Times New Roman" pitchFamily="18" charset="0"/>
              </a:rPr>
              <a:t>Lokus-lokus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terpilih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allelenya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komplemenkan</a:t>
            </a:r>
            <a:r>
              <a:rPr lang="en-US" sz="2400" dirty="0">
                <a:latin typeface="Times New Roman" pitchFamily="18" charset="0"/>
              </a:rPr>
              <a:t>. </a:t>
            </a:r>
          </a:p>
        </p:txBody>
      </p:sp>
      <p:pic>
        <p:nvPicPr>
          <p:cNvPr id="95239" name="Picture 7" descr="mut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933825"/>
            <a:ext cx="4284662" cy="819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786314" y="5286388"/>
            <a:ext cx="4357686" cy="14287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latin typeface="Century Schoolbook" pitchFamily="18" charset="0"/>
              </a:rPr>
              <a:t>Contoh : 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chemeClr val="hlink"/>
                </a:solidFill>
                <a:latin typeface="Century Schoolbook" pitchFamily="18" charset="0"/>
              </a:rPr>
              <a:t>10100101</a:t>
            </a:r>
            <a:r>
              <a:rPr lang="en-US" sz="2000">
                <a:latin typeface="Century Schoolbook" pitchFamily="18" charset="0"/>
              </a:rPr>
              <a:t> + 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00011100</a:t>
            </a:r>
            <a:r>
              <a:rPr lang="en-US" sz="2000">
                <a:latin typeface="Century Schoolbook" pitchFamily="18" charset="0"/>
              </a:rPr>
              <a:t> = </a:t>
            </a:r>
            <a:r>
              <a:rPr lang="en-US" sz="2000">
                <a:solidFill>
                  <a:schemeClr val="hlink"/>
                </a:solidFill>
                <a:latin typeface="Century Schoolbook" pitchFamily="18" charset="0"/>
              </a:rPr>
              <a:t>10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0111</a:t>
            </a:r>
            <a:r>
              <a:rPr lang="en-US" sz="2000">
                <a:solidFill>
                  <a:schemeClr val="hlink"/>
                </a:solidFill>
                <a:latin typeface="Century Schoolbook" pitchFamily="18" charset="0"/>
              </a:rPr>
              <a:t>0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0</a:t>
            </a:r>
          </a:p>
          <a:p>
            <a:pPr marL="355600" indent="-355600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solidFill>
                  <a:srgbClr val="292400"/>
                </a:solidFill>
                <a:latin typeface="Century Schoolbook" pitchFamily="18" charset="0"/>
              </a:rPr>
              <a:t> 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 10</a:t>
            </a:r>
            <a:r>
              <a:rPr lang="en-US" sz="2000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1</a:t>
            </a:r>
            <a:r>
              <a:rPr lang="en-US" sz="2000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1110</a:t>
            </a:r>
            <a:r>
              <a:rPr lang="en-US" sz="2000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1 (bit 3 &amp; 8 dimutasi)</a:t>
            </a:r>
            <a:endParaRPr lang="id-ID" sz="2000">
              <a:solidFill>
                <a:srgbClr val="FFFF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5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  <p:bldP spid="95238" grpId="0" build="p" bldLvl="2"/>
      <p:bldP spid="95240" grpId="0" build="p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497887" cy="7921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cap="none" smtClean="0">
                <a:solidFill>
                  <a:schemeClr val="tx1"/>
                </a:solidFill>
              </a:rPr>
              <a:t>MUTASI</a:t>
            </a:r>
            <a:endParaRPr lang="en-US" sz="2400" cap="none" smtClean="0">
              <a:solidFill>
                <a:schemeClr val="tx1"/>
              </a:solidFill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50825" y="1341438"/>
            <a:ext cx="41767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Mutasi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pada</a:t>
            </a:r>
            <a:r>
              <a:rPr lang="en-US" sz="2400" b="1" dirty="0">
                <a:latin typeface="Times New Roman" pitchFamily="18" charset="0"/>
              </a:rPr>
              <a:t> permutation encoding</a:t>
            </a:r>
          </a:p>
          <a:p>
            <a:endParaRPr lang="en-US" sz="2400" b="1" dirty="0">
              <a:latin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</a:rPr>
              <a:t>Order Changing</a:t>
            </a:r>
          </a:p>
          <a:p>
            <a:pPr marL="571500" lvl="1" indent="-279400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</a:rPr>
              <a:t>lokus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dipilih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secara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acak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allelenya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pertukarkan</a:t>
            </a:r>
            <a:r>
              <a:rPr lang="en-US" sz="2400" dirty="0">
                <a:latin typeface="Times New Roman" pitchFamily="18" charset="0"/>
              </a:rPr>
              <a:t>. 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250825" y="4221163"/>
            <a:ext cx="4176713" cy="1081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000" dirty="0" err="1">
                <a:latin typeface="Century Schoolbook" pitchFamily="18" charset="0"/>
              </a:rPr>
              <a:t>Contoh</a:t>
            </a:r>
            <a:r>
              <a:rPr lang="en-US" sz="2000" dirty="0">
                <a:latin typeface="Century Schoolbook" pitchFamily="18" charset="0"/>
              </a:rPr>
              <a:t> :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54</a:t>
            </a:r>
            <a:r>
              <a:rPr lang="en-US" sz="2000" dirty="0">
                <a:solidFill>
                  <a:schemeClr val="bg2"/>
                </a:solidFill>
                <a:latin typeface="Century Schoolbook" pitchFamily="18" charset="0"/>
              </a:rPr>
              <a:t>3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2198</a:t>
            </a:r>
            <a:r>
              <a:rPr lang="en-US" sz="2000" dirty="0">
                <a:solidFill>
                  <a:schemeClr val="bg2"/>
                </a:solidFill>
                <a:latin typeface="Century Schoolbook" pitchFamily="18" charset="0"/>
              </a:rPr>
              <a:t>7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>
                <a:latin typeface="Century Schoolbook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 54</a:t>
            </a:r>
            <a:r>
              <a:rPr lang="en-US" sz="2000" dirty="0">
                <a:solidFill>
                  <a:schemeClr val="bg2"/>
                </a:solidFill>
                <a:latin typeface="Century Schoolbook" pitchFamily="18" charset="0"/>
              </a:rPr>
              <a:t>7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2198</a:t>
            </a:r>
            <a:r>
              <a:rPr lang="en-US" sz="2000" dirty="0">
                <a:solidFill>
                  <a:schemeClr val="bg2"/>
                </a:solidFill>
                <a:latin typeface="Century Schoolbook" pitchFamily="18" charset="0"/>
              </a:rPr>
              <a:t>3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(</a:t>
            </a:r>
            <a:r>
              <a:rPr lang="en-US" sz="2000" dirty="0" err="1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lokus</a:t>
            </a: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 3 &amp; 8 allele-</a:t>
            </a:r>
            <a:r>
              <a:rPr lang="en-US" sz="2000" dirty="0" err="1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nya</a:t>
            </a: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ditukar</a:t>
            </a:r>
            <a:r>
              <a:rPr lang="en-US" sz="2000" dirty="0">
                <a:solidFill>
                  <a:srgbClr val="FFFF99"/>
                </a:solidFill>
                <a:latin typeface="Century Schoolbook" pitchFamily="18" charset="0"/>
                <a:sym typeface="Wingdings" pitchFamily="2" charset="2"/>
              </a:rPr>
              <a:t>)</a:t>
            </a:r>
            <a:endParaRPr lang="id-ID" sz="2000" dirty="0">
              <a:solidFill>
                <a:srgbClr val="FFFF99"/>
              </a:solidFill>
              <a:latin typeface="Century Schoolbook" pitchFamily="18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4751388" y="1412875"/>
            <a:ext cx="42132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Mutasi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pada</a:t>
            </a:r>
            <a:r>
              <a:rPr lang="en-US" sz="2400" b="1" dirty="0">
                <a:latin typeface="Times New Roman" pitchFamily="18" charset="0"/>
              </a:rPr>
              <a:t> value encoding</a:t>
            </a:r>
          </a:p>
          <a:p>
            <a:endParaRPr lang="en-US" sz="2400" b="1" dirty="0">
              <a:latin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</a:rPr>
              <a:t>Adding</a:t>
            </a:r>
          </a:p>
          <a:p>
            <a:pPr marL="571500" lvl="1" indent="-279400">
              <a:buFontTx/>
              <a:buChar char="•"/>
            </a:pPr>
            <a:r>
              <a:rPr lang="en-US" sz="2400" dirty="0" err="1">
                <a:latin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ditambahkan</a:t>
            </a:r>
            <a:r>
              <a:rPr lang="en-US" sz="2400" dirty="0">
                <a:latin typeface="Times New Roman" pitchFamily="18" charset="0"/>
              </a:rPr>
              <a:t> / </a:t>
            </a:r>
            <a:r>
              <a:rPr lang="en-US" sz="2400" dirty="0" err="1">
                <a:latin typeface="Times New Roman" pitchFamily="18" charset="0"/>
              </a:rPr>
              <a:t>dikurangkan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kepada</a:t>
            </a:r>
            <a:r>
              <a:rPr lang="en-US" sz="2400" dirty="0">
                <a:latin typeface="Times New Roman" pitchFamily="18" charset="0"/>
              </a:rPr>
              <a:t> allele </a:t>
            </a:r>
            <a:r>
              <a:rPr lang="en-US" sz="2400" dirty="0" err="1">
                <a:latin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</a:rPr>
              <a:t> locus yang </a:t>
            </a:r>
            <a:r>
              <a:rPr lang="en-US" sz="2400" dirty="0" err="1">
                <a:latin typeface="Times New Roman" pitchFamily="18" charset="0"/>
              </a:rPr>
              <a:t>terpilih</a:t>
            </a:r>
            <a:r>
              <a:rPr lang="en-US" sz="2400" dirty="0">
                <a:latin typeface="Times New Roman" pitchFamily="18" charset="0"/>
              </a:rPr>
              <a:t>. </a:t>
            </a: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4716463" y="4221163"/>
            <a:ext cx="4248150" cy="1728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000" dirty="0" err="1">
                <a:latin typeface="Century Schoolbook" pitchFamily="18" charset="0"/>
              </a:rPr>
              <a:t>Contoh</a:t>
            </a:r>
            <a:r>
              <a:rPr lang="en-US" sz="2000" dirty="0">
                <a:latin typeface="Century Schoolbook" pitchFamily="18" charset="0"/>
              </a:rPr>
              <a:t> :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5.32 4.32 1.98 7.21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>
                <a:latin typeface="Century Schoolbook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entury Schoolbook" pitchFamily="18" charset="0"/>
              </a:rPr>
              <a:t>5.22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 4.32 1.98 </a:t>
            </a:r>
            <a:r>
              <a:rPr lang="en-US" sz="2000" dirty="0">
                <a:solidFill>
                  <a:schemeClr val="accent2"/>
                </a:solidFill>
                <a:latin typeface="Century Schoolbook" pitchFamily="18" charset="0"/>
              </a:rPr>
              <a:t>7.31</a:t>
            </a:r>
            <a:r>
              <a:rPr lang="en-US" sz="2000" dirty="0">
                <a:solidFill>
                  <a:srgbClr val="FF66FF"/>
                </a:solidFill>
                <a:latin typeface="Century Schoolbook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tx1"/>
                </a:solidFill>
                <a:latin typeface="Century Schoolbook" pitchFamily="18" charset="0"/>
                <a:sym typeface="Wingdings" pitchFamily="2" charset="2"/>
              </a:rPr>
              <a:t>(</a:t>
            </a:r>
            <a:r>
              <a:rPr lang="en-US" sz="2000" dirty="0" err="1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lokus</a:t>
            </a:r>
            <a:r>
              <a:rPr lang="en-US" sz="2000" dirty="0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 1 &amp; 4 allele-</a:t>
            </a:r>
            <a:r>
              <a:rPr lang="en-US" sz="2000" dirty="0" err="1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nya</a:t>
            </a:r>
            <a:r>
              <a:rPr lang="en-US" sz="2000" dirty="0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dimutasi</a:t>
            </a:r>
            <a:r>
              <a:rPr lang="en-US" sz="2000" dirty="0">
                <a:solidFill>
                  <a:srgbClr val="292400"/>
                </a:solidFill>
                <a:latin typeface="Century Schoolbook" pitchFamily="18" charset="0"/>
                <a:sym typeface="Wingdings" pitchFamily="2" charset="2"/>
              </a:rPr>
              <a:t>)</a:t>
            </a:r>
            <a:endParaRPr lang="id-ID" sz="2000" dirty="0">
              <a:solidFill>
                <a:srgbClr val="2924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1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1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1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1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1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1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1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build="p" bldLvl="2"/>
      <p:bldP spid="121864" grpId="0" build="p" animBg="1"/>
      <p:bldP spid="121866" grpId="0" build="p" bldLvl="2"/>
      <p:bldP spid="121867" grpId="0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Example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107537" name="Object 2"/>
          <p:cNvGraphicFramePr>
            <a:graphicFrameLocks noChangeAspect="1"/>
          </p:cNvGraphicFramePr>
          <p:nvPr>
            <p:ph idx="1"/>
          </p:nvPr>
        </p:nvGraphicFramePr>
        <p:xfrm>
          <a:off x="1214414" y="2143116"/>
          <a:ext cx="3362325" cy="2190750"/>
        </p:xfrm>
        <a:graphic>
          <a:graphicData uri="http://schemas.openxmlformats.org/presentationml/2006/ole">
            <p:oleObj spid="_x0000_s7170" name="Chart" r:id="rId3" imgW="3362249" imgH="2190902" progId="Excel.Sheet.8">
              <p:embed/>
            </p:oleObj>
          </a:graphicData>
        </a:graphic>
      </p:graphicFrame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5852" y="1196975"/>
            <a:ext cx="7858148" cy="533400"/>
          </a:xfrm>
        </p:spPr>
        <p:txBody>
          <a:bodyPr/>
          <a:lstStyle/>
          <a:p>
            <a:pPr marL="355600" indent="-355600" eaLnBrk="1" hangingPunct="1">
              <a:buFontTx/>
              <a:buNone/>
            </a:pPr>
            <a:r>
              <a:rPr lang="en-US" sz="2800" smtClean="0"/>
              <a:t>Mencari nilai optimal dari fungsi f(x) = x</a:t>
            </a:r>
            <a:r>
              <a:rPr lang="en-US" sz="2800" baseline="30000" smtClean="0"/>
              <a:t>2</a:t>
            </a:r>
            <a:r>
              <a:rPr lang="en-US" sz="2800" smtClean="0"/>
              <a:t> - 4x - 8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429124" y="1857364"/>
            <a:ext cx="4464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entury Schoolbook" pitchFamily="18" charset="0"/>
              </a:rPr>
              <a:t>Metode Kalkulus : </a:t>
            </a:r>
          </a:p>
          <a:p>
            <a:pPr algn="ctr"/>
            <a:r>
              <a:rPr lang="en-US" sz="2000" smtClean="0">
                <a:latin typeface="Century Schoolbook" pitchFamily="18" charset="0"/>
              </a:rPr>
              <a:t> cari </a:t>
            </a:r>
            <a:r>
              <a:rPr lang="en-US" sz="2000">
                <a:latin typeface="Century Schoolbook" pitchFamily="18" charset="0"/>
              </a:rPr>
              <a:t>turunan fungsi, diperoleh </a:t>
            </a:r>
            <a:endParaRPr lang="en-US" sz="2000" smtClean="0">
              <a:latin typeface="Century Schoolbook" pitchFamily="18" charset="0"/>
            </a:endParaRPr>
          </a:p>
          <a:p>
            <a:pPr algn="ctr"/>
            <a:r>
              <a:rPr lang="en-US" sz="2000" smtClean="0">
                <a:latin typeface="Century Schoolbook" pitchFamily="18" charset="0"/>
              </a:rPr>
              <a:t>x </a:t>
            </a:r>
            <a:r>
              <a:rPr lang="en-US" sz="2000">
                <a:latin typeface="Century Schoolbook" pitchFamily="18" charset="0"/>
              </a:rPr>
              <a:t>= </a:t>
            </a:r>
            <a:r>
              <a:rPr lang="en-US" sz="2000" smtClean="0">
                <a:latin typeface="Century Schoolbook" pitchFamily="18" charset="0"/>
              </a:rPr>
              <a:t> 2</a:t>
            </a:r>
            <a:r>
              <a:rPr lang="en-US" sz="2000">
                <a:latin typeface="Century Schoolbook" pitchFamily="18" charset="0"/>
              </a:rPr>
              <a:t>, f(x) = -12 adalah nilai optimalnya.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4427538" y="3213100"/>
            <a:ext cx="446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entury Schoolbook" pitchFamily="18" charset="0"/>
              </a:rPr>
              <a:t>Metode Algoritma Genetik :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Buat representasi parameter ke dalam kromosom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285852" y="4532313"/>
            <a:ext cx="7732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Kromosom</a:t>
            </a:r>
            <a:r>
              <a:rPr lang="en-US" sz="2000">
                <a:latin typeface="Century Schoolbook" pitchFamily="18" charset="0"/>
              </a:rPr>
              <a:t> : terdiri dari gen-gen, setiap gen mempunyai locus dan allele.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1285852" y="521495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Representasi</a:t>
            </a:r>
            <a:r>
              <a:rPr lang="en-US" sz="2000">
                <a:latin typeface="Century Schoolbook" pitchFamily="18" charset="0"/>
              </a:rPr>
              <a:t> : Binary, Permutation, Value Encoding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7537" grpId="0"/>
      <p:bldP spid="107533" grpId="0"/>
      <p:bldP spid="107539" grpId="0"/>
      <p:bldP spid="107540" grpId="0"/>
      <p:bldP spid="10754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500166" y="1000108"/>
            <a:ext cx="7427904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Century Schoolbook" pitchFamily="18" charset="0"/>
              </a:rPr>
              <a:t>Lihat batas-batas nilai x : integer ? Real ? </a:t>
            </a:r>
          </a:p>
          <a:p>
            <a:r>
              <a:rPr lang="en-US" sz="2000">
                <a:latin typeface="Century Schoolbook" pitchFamily="18" charset="0"/>
              </a:rPr>
              <a:t>Misalkan x bernilai integer, range [0, 255]</a:t>
            </a:r>
          </a:p>
          <a:p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Panjang kromosom = banyaknya gen </a:t>
            </a:r>
            <a:r>
              <a:rPr lang="en-US" sz="2000">
                <a:latin typeface="Century Schoolbook" pitchFamily="18" charset="0"/>
                <a:sym typeface="Wingdings" pitchFamily="2" charset="2"/>
              </a:rPr>
              <a:t> nilai 0 s/d 255 dapat di representasikan dalam </a:t>
            </a:r>
            <a:r>
              <a:rPr lang="en-US" sz="2000">
                <a:solidFill>
                  <a:srgbClr val="FF0000"/>
                </a:solidFill>
                <a:latin typeface="Century Schoolbook" pitchFamily="18" charset="0"/>
                <a:sym typeface="Wingdings" pitchFamily="2" charset="2"/>
              </a:rPr>
              <a:t>8 bit  1 kromosom = 8 gen</a:t>
            </a:r>
            <a:r>
              <a:rPr lang="en-US" sz="2000">
                <a:latin typeface="Century Schoolbook" pitchFamily="18" charset="0"/>
                <a:sym typeface="Wingdings" pitchFamily="2" charset="2"/>
              </a:rPr>
              <a:t>.</a:t>
            </a:r>
            <a:endParaRPr lang="en-US" sz="2000">
              <a:latin typeface="Century Schoolbook" pitchFamily="18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571604" y="3571876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Century Schoolbook" pitchFamily="18" charset="0"/>
              </a:rPr>
              <a:t>Pada kasus ini, </a:t>
            </a:r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Binary Encoding </a:t>
            </a:r>
            <a:r>
              <a:rPr lang="en-US" sz="2000">
                <a:latin typeface="Century Schoolbook" pitchFamily="18" charset="0"/>
              </a:rPr>
              <a:t>untuk allele dari gen.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357290" y="5286388"/>
            <a:ext cx="753429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0" indent="-1828800"/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1 kromosom </a:t>
            </a:r>
            <a:r>
              <a:rPr lang="en-US" sz="2000">
                <a:solidFill>
                  <a:srgbClr val="FF0000"/>
                </a:solidFill>
                <a:latin typeface="Century Schoolbook" pitchFamily="18" charset="0"/>
                <a:sym typeface="Wingdings" pitchFamily="2" charset="2"/>
              </a:rPr>
              <a:t> 1 bilangan integer </a:t>
            </a:r>
            <a:r>
              <a:rPr lang="en-US" sz="2000">
                <a:latin typeface="Century Schoolbook" pitchFamily="18" charset="0"/>
                <a:sym typeface="Wingdings" pitchFamily="2" charset="2"/>
              </a:rPr>
              <a:t>tertentu, sesuai kombinasi nilai biner dari allele-allele-nya</a:t>
            </a:r>
            <a:endParaRPr lang="en-US" sz="2000">
              <a:latin typeface="Century Schoolbook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928662" y="2500306"/>
            <a:ext cx="7467600" cy="914400"/>
            <a:chOff x="340" y="1752"/>
            <a:chExt cx="4704" cy="576"/>
          </a:xfrm>
        </p:grpSpPr>
        <p:sp>
          <p:nvSpPr>
            <p:cNvPr id="63514" name="Oval 29"/>
            <p:cNvSpPr>
              <a:spLocks noChangeArrowheads="1"/>
            </p:cNvSpPr>
            <p:nvPr/>
          </p:nvSpPr>
          <p:spPr bwMode="auto">
            <a:xfrm>
              <a:off x="34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5" name="Oval 32"/>
            <p:cNvSpPr>
              <a:spLocks noChangeArrowheads="1"/>
            </p:cNvSpPr>
            <p:nvPr/>
          </p:nvSpPr>
          <p:spPr bwMode="auto">
            <a:xfrm>
              <a:off x="93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6" name="Oval 33"/>
            <p:cNvSpPr>
              <a:spLocks noChangeArrowheads="1"/>
            </p:cNvSpPr>
            <p:nvPr/>
          </p:nvSpPr>
          <p:spPr bwMode="auto">
            <a:xfrm>
              <a:off x="328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7" name="Oval 34"/>
            <p:cNvSpPr>
              <a:spLocks noChangeArrowheads="1"/>
            </p:cNvSpPr>
            <p:nvPr/>
          </p:nvSpPr>
          <p:spPr bwMode="auto">
            <a:xfrm>
              <a:off x="151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8" name="Oval 35"/>
            <p:cNvSpPr>
              <a:spLocks noChangeArrowheads="1"/>
            </p:cNvSpPr>
            <p:nvPr/>
          </p:nvSpPr>
          <p:spPr bwMode="auto">
            <a:xfrm>
              <a:off x="269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9" name="Oval 36"/>
            <p:cNvSpPr>
              <a:spLocks noChangeArrowheads="1"/>
            </p:cNvSpPr>
            <p:nvPr/>
          </p:nvSpPr>
          <p:spPr bwMode="auto">
            <a:xfrm>
              <a:off x="210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20" name="Oval 37"/>
            <p:cNvSpPr>
              <a:spLocks noChangeArrowheads="1"/>
            </p:cNvSpPr>
            <p:nvPr/>
          </p:nvSpPr>
          <p:spPr bwMode="auto">
            <a:xfrm>
              <a:off x="387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21" name="Oval 38"/>
            <p:cNvSpPr>
              <a:spLocks noChangeArrowheads="1"/>
            </p:cNvSpPr>
            <p:nvPr/>
          </p:nvSpPr>
          <p:spPr bwMode="auto">
            <a:xfrm>
              <a:off x="446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28662" y="4143380"/>
            <a:ext cx="7467600" cy="914400"/>
            <a:chOff x="340" y="1752"/>
            <a:chExt cx="4704" cy="576"/>
          </a:xfrm>
        </p:grpSpPr>
        <p:sp>
          <p:nvSpPr>
            <p:cNvPr id="63506" name="Oval 42"/>
            <p:cNvSpPr>
              <a:spLocks noChangeArrowheads="1"/>
            </p:cNvSpPr>
            <p:nvPr/>
          </p:nvSpPr>
          <p:spPr bwMode="auto">
            <a:xfrm>
              <a:off x="34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07" name="Oval 43"/>
            <p:cNvSpPr>
              <a:spLocks noChangeArrowheads="1"/>
            </p:cNvSpPr>
            <p:nvPr/>
          </p:nvSpPr>
          <p:spPr bwMode="auto">
            <a:xfrm>
              <a:off x="93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08" name="Oval 44"/>
            <p:cNvSpPr>
              <a:spLocks noChangeArrowheads="1"/>
            </p:cNvSpPr>
            <p:nvPr/>
          </p:nvSpPr>
          <p:spPr bwMode="auto">
            <a:xfrm>
              <a:off x="328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09" name="Oval 45"/>
            <p:cNvSpPr>
              <a:spLocks noChangeArrowheads="1"/>
            </p:cNvSpPr>
            <p:nvPr/>
          </p:nvSpPr>
          <p:spPr bwMode="auto">
            <a:xfrm>
              <a:off x="151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0" name="Oval 46"/>
            <p:cNvSpPr>
              <a:spLocks noChangeArrowheads="1"/>
            </p:cNvSpPr>
            <p:nvPr/>
          </p:nvSpPr>
          <p:spPr bwMode="auto">
            <a:xfrm>
              <a:off x="269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1" name="Oval 47"/>
            <p:cNvSpPr>
              <a:spLocks noChangeArrowheads="1"/>
            </p:cNvSpPr>
            <p:nvPr/>
          </p:nvSpPr>
          <p:spPr bwMode="auto">
            <a:xfrm>
              <a:off x="210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2" name="Oval 48"/>
            <p:cNvSpPr>
              <a:spLocks noChangeArrowheads="1"/>
            </p:cNvSpPr>
            <p:nvPr/>
          </p:nvSpPr>
          <p:spPr bwMode="auto">
            <a:xfrm>
              <a:off x="387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513" name="Oval 49"/>
            <p:cNvSpPr>
              <a:spLocks noChangeArrowheads="1"/>
            </p:cNvSpPr>
            <p:nvPr/>
          </p:nvSpPr>
          <p:spPr bwMode="auto">
            <a:xfrm>
              <a:off x="446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142976" y="4572008"/>
            <a:ext cx="6911975" cy="457200"/>
            <a:chOff x="612" y="2795"/>
            <a:chExt cx="4354" cy="288"/>
          </a:xfrm>
        </p:grpSpPr>
        <p:sp>
          <p:nvSpPr>
            <p:cNvPr id="63498" name="Text Box 40"/>
            <p:cNvSpPr txBox="1">
              <a:spLocks noChangeArrowheads="1"/>
            </p:cNvSpPr>
            <p:nvPr/>
          </p:nvSpPr>
          <p:spPr bwMode="auto">
            <a:xfrm>
              <a:off x="612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3499" name="Text Box 50"/>
            <p:cNvSpPr txBox="1">
              <a:spLocks noChangeArrowheads="1"/>
            </p:cNvSpPr>
            <p:nvPr/>
          </p:nvSpPr>
          <p:spPr bwMode="auto">
            <a:xfrm>
              <a:off x="1247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3500" name="Text Box 51"/>
            <p:cNvSpPr txBox="1">
              <a:spLocks noChangeArrowheads="1"/>
            </p:cNvSpPr>
            <p:nvPr/>
          </p:nvSpPr>
          <p:spPr bwMode="auto">
            <a:xfrm>
              <a:off x="1837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3501" name="Text Box 52"/>
            <p:cNvSpPr txBox="1">
              <a:spLocks noChangeArrowheads="1"/>
            </p:cNvSpPr>
            <p:nvPr/>
          </p:nvSpPr>
          <p:spPr bwMode="auto">
            <a:xfrm>
              <a:off x="242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1</a:t>
              </a:r>
            </a:p>
          </p:txBody>
        </p:sp>
        <p:sp>
          <p:nvSpPr>
            <p:cNvPr id="63502" name="Text Box 53"/>
            <p:cNvSpPr txBox="1">
              <a:spLocks noChangeArrowheads="1"/>
            </p:cNvSpPr>
            <p:nvPr/>
          </p:nvSpPr>
          <p:spPr bwMode="auto">
            <a:xfrm>
              <a:off x="301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3503" name="Text Box 54"/>
            <p:cNvSpPr txBox="1">
              <a:spLocks noChangeArrowheads="1"/>
            </p:cNvSpPr>
            <p:nvPr/>
          </p:nvSpPr>
          <p:spPr bwMode="auto">
            <a:xfrm>
              <a:off x="360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3504" name="Text Box 56"/>
            <p:cNvSpPr txBox="1">
              <a:spLocks noChangeArrowheads="1"/>
            </p:cNvSpPr>
            <p:nvPr/>
          </p:nvSpPr>
          <p:spPr bwMode="auto">
            <a:xfrm>
              <a:off x="4150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1</a:t>
              </a:r>
            </a:p>
          </p:txBody>
        </p:sp>
        <p:sp>
          <p:nvSpPr>
            <p:cNvPr id="63505" name="Text Box 57"/>
            <p:cNvSpPr txBox="1">
              <a:spLocks noChangeArrowheads="1"/>
            </p:cNvSpPr>
            <p:nvPr/>
          </p:nvSpPr>
          <p:spPr bwMode="auto">
            <a:xfrm>
              <a:off x="4785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</p:grp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Example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600" grpId="0"/>
      <p:bldP spid="11060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12675" name="Text Box 35"/>
          <p:cNvSpPr txBox="1">
            <a:spLocks noChangeArrowheads="1"/>
          </p:cNvSpPr>
          <p:nvPr/>
        </p:nvSpPr>
        <p:spPr bwMode="auto">
          <a:xfrm>
            <a:off x="1246136" y="1652566"/>
            <a:ext cx="5462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Schoolbook" pitchFamily="18" charset="0"/>
              </a:rPr>
              <a:t>Bagaimana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 err="1">
                <a:latin typeface="Century Schoolbook" pitchFamily="18" charset="0"/>
              </a:rPr>
              <a:t>bila</a:t>
            </a:r>
            <a:r>
              <a:rPr lang="en-US" sz="2000" dirty="0">
                <a:latin typeface="Century Schoolbook" pitchFamily="18" charset="0"/>
              </a:rPr>
              <a:t> x </a:t>
            </a:r>
            <a:r>
              <a:rPr lang="en-US" sz="2000" dirty="0" err="1">
                <a:latin typeface="Century Schoolbook" pitchFamily="18" charset="0"/>
              </a:rPr>
              <a:t>bilangan</a:t>
            </a:r>
            <a:r>
              <a:rPr lang="en-US" sz="2000" dirty="0">
                <a:latin typeface="Century Schoolbook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integer </a:t>
            </a:r>
            <a:r>
              <a:rPr lang="en-US" sz="2000" dirty="0" err="1">
                <a:solidFill>
                  <a:srgbClr val="FF0000"/>
                </a:solidFill>
                <a:latin typeface="Century Schoolbook" pitchFamily="18" charset="0"/>
              </a:rPr>
              <a:t>negatif</a:t>
            </a:r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>
                <a:latin typeface="Century Schoolbook" pitchFamily="18" charset="0"/>
              </a:rPr>
              <a:t>? </a:t>
            </a: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auto">
          <a:xfrm>
            <a:off x="1285852" y="2071678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Schoolbook" pitchFamily="18" charset="0"/>
              </a:rPr>
              <a:t>Pakai binary encoding, representasi memakai </a:t>
            </a:r>
            <a:r>
              <a:rPr lang="en-US" sz="2000">
                <a:solidFill>
                  <a:srgbClr val="FF0000"/>
                </a:solidFill>
                <a:latin typeface="Century Schoolbook" pitchFamily="18" charset="0"/>
              </a:rPr>
              <a:t>sign magnitude </a:t>
            </a:r>
            <a:r>
              <a:rPr lang="en-US" sz="2000">
                <a:latin typeface="Century Schoolbook" pitchFamily="18" charset="0"/>
                <a:sym typeface="Wingdings" pitchFamily="2" charset="2"/>
              </a:rPr>
              <a:t> MSB dipakai sebagai bit tanda.</a:t>
            </a:r>
            <a:endParaRPr lang="en-US" sz="2000">
              <a:latin typeface="Century Schoolbook" pitchFamily="18" charset="0"/>
            </a:endParaRP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1246136" y="2795574"/>
            <a:ext cx="6316679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latin typeface="Century Schoolbook" pitchFamily="18" charset="0"/>
              </a:rPr>
              <a:t>Contoh : bila range nilai x dari [-255, 255]</a:t>
            </a:r>
          </a:p>
          <a:p>
            <a:endParaRPr lang="en-US" sz="2000">
              <a:latin typeface="Century Schoolbook" pitchFamily="18" charset="0"/>
            </a:endParaRPr>
          </a:p>
          <a:p>
            <a:r>
              <a:rPr lang="en-US" sz="2000">
                <a:latin typeface="Century Schoolbook" pitchFamily="18" charset="0"/>
              </a:rPr>
              <a:t>1 kromosom = 9 gen, gen pertama sebagai bit tanda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547813" y="4221163"/>
            <a:ext cx="7467600" cy="914400"/>
            <a:chOff x="340" y="1752"/>
            <a:chExt cx="4704" cy="576"/>
          </a:xfrm>
        </p:grpSpPr>
        <p:sp>
          <p:nvSpPr>
            <p:cNvPr id="64551" name="Oval 41"/>
            <p:cNvSpPr>
              <a:spLocks noChangeArrowheads="1"/>
            </p:cNvSpPr>
            <p:nvPr/>
          </p:nvSpPr>
          <p:spPr bwMode="auto">
            <a:xfrm>
              <a:off x="34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2" name="Oval 42"/>
            <p:cNvSpPr>
              <a:spLocks noChangeArrowheads="1"/>
            </p:cNvSpPr>
            <p:nvPr/>
          </p:nvSpPr>
          <p:spPr bwMode="auto">
            <a:xfrm>
              <a:off x="93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3" name="Oval 43"/>
            <p:cNvSpPr>
              <a:spLocks noChangeArrowheads="1"/>
            </p:cNvSpPr>
            <p:nvPr/>
          </p:nvSpPr>
          <p:spPr bwMode="auto">
            <a:xfrm>
              <a:off x="328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4" name="Oval 44"/>
            <p:cNvSpPr>
              <a:spLocks noChangeArrowheads="1"/>
            </p:cNvSpPr>
            <p:nvPr/>
          </p:nvSpPr>
          <p:spPr bwMode="auto">
            <a:xfrm>
              <a:off x="151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5" name="Oval 45"/>
            <p:cNvSpPr>
              <a:spLocks noChangeArrowheads="1"/>
            </p:cNvSpPr>
            <p:nvPr/>
          </p:nvSpPr>
          <p:spPr bwMode="auto">
            <a:xfrm>
              <a:off x="269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6" name="Oval 46"/>
            <p:cNvSpPr>
              <a:spLocks noChangeArrowheads="1"/>
            </p:cNvSpPr>
            <p:nvPr/>
          </p:nvSpPr>
          <p:spPr bwMode="auto">
            <a:xfrm>
              <a:off x="210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7" name="Oval 47"/>
            <p:cNvSpPr>
              <a:spLocks noChangeArrowheads="1"/>
            </p:cNvSpPr>
            <p:nvPr/>
          </p:nvSpPr>
          <p:spPr bwMode="auto">
            <a:xfrm>
              <a:off x="387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58" name="Oval 48"/>
            <p:cNvSpPr>
              <a:spLocks noChangeArrowheads="1"/>
            </p:cNvSpPr>
            <p:nvPr/>
          </p:nvSpPr>
          <p:spPr bwMode="auto">
            <a:xfrm>
              <a:off x="446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763713" y="4437063"/>
            <a:ext cx="6911975" cy="457200"/>
            <a:chOff x="612" y="2795"/>
            <a:chExt cx="4354" cy="288"/>
          </a:xfrm>
        </p:grpSpPr>
        <p:sp>
          <p:nvSpPr>
            <p:cNvPr id="64543" name="Text Box 50"/>
            <p:cNvSpPr txBox="1">
              <a:spLocks noChangeArrowheads="1"/>
            </p:cNvSpPr>
            <p:nvPr/>
          </p:nvSpPr>
          <p:spPr bwMode="auto">
            <a:xfrm>
              <a:off x="612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44" name="Text Box 51"/>
            <p:cNvSpPr txBox="1">
              <a:spLocks noChangeArrowheads="1"/>
            </p:cNvSpPr>
            <p:nvPr/>
          </p:nvSpPr>
          <p:spPr bwMode="auto">
            <a:xfrm>
              <a:off x="1247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45" name="Text Box 52"/>
            <p:cNvSpPr txBox="1">
              <a:spLocks noChangeArrowheads="1"/>
            </p:cNvSpPr>
            <p:nvPr/>
          </p:nvSpPr>
          <p:spPr bwMode="auto">
            <a:xfrm>
              <a:off x="1837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46" name="Text Box 53"/>
            <p:cNvSpPr txBox="1">
              <a:spLocks noChangeArrowheads="1"/>
            </p:cNvSpPr>
            <p:nvPr/>
          </p:nvSpPr>
          <p:spPr bwMode="auto">
            <a:xfrm>
              <a:off x="242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47" name="Text Box 54"/>
            <p:cNvSpPr txBox="1">
              <a:spLocks noChangeArrowheads="1"/>
            </p:cNvSpPr>
            <p:nvPr/>
          </p:nvSpPr>
          <p:spPr bwMode="auto">
            <a:xfrm>
              <a:off x="301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48" name="Text Box 55"/>
            <p:cNvSpPr txBox="1">
              <a:spLocks noChangeArrowheads="1"/>
            </p:cNvSpPr>
            <p:nvPr/>
          </p:nvSpPr>
          <p:spPr bwMode="auto">
            <a:xfrm>
              <a:off x="360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49" name="Text Box 56"/>
            <p:cNvSpPr txBox="1">
              <a:spLocks noChangeArrowheads="1"/>
            </p:cNvSpPr>
            <p:nvPr/>
          </p:nvSpPr>
          <p:spPr bwMode="auto">
            <a:xfrm>
              <a:off x="4150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1</a:t>
              </a:r>
            </a:p>
          </p:txBody>
        </p:sp>
        <p:sp>
          <p:nvSpPr>
            <p:cNvPr id="64550" name="Text Box 57"/>
            <p:cNvSpPr txBox="1">
              <a:spLocks noChangeArrowheads="1"/>
            </p:cNvSpPr>
            <p:nvPr/>
          </p:nvSpPr>
          <p:spPr bwMode="auto">
            <a:xfrm>
              <a:off x="4785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</p:grpSp>
      <p:sp>
        <p:nvSpPr>
          <p:cNvPr id="112708" name="Oval 68"/>
          <p:cNvSpPr>
            <a:spLocks noChangeArrowheads="1"/>
          </p:cNvSpPr>
          <p:nvPr/>
        </p:nvSpPr>
        <p:spPr bwMode="auto">
          <a:xfrm>
            <a:off x="684213" y="4221163"/>
            <a:ext cx="863600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entury Schoolbook" pitchFamily="18" charset="0"/>
              </a:rPr>
              <a:t>1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547813" y="5229225"/>
            <a:ext cx="7467600" cy="914400"/>
            <a:chOff x="340" y="1752"/>
            <a:chExt cx="4704" cy="576"/>
          </a:xfrm>
        </p:grpSpPr>
        <p:sp>
          <p:nvSpPr>
            <p:cNvPr id="64535" name="Oval 71"/>
            <p:cNvSpPr>
              <a:spLocks noChangeArrowheads="1"/>
            </p:cNvSpPr>
            <p:nvPr/>
          </p:nvSpPr>
          <p:spPr bwMode="auto">
            <a:xfrm>
              <a:off x="34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36" name="Oval 72"/>
            <p:cNvSpPr>
              <a:spLocks noChangeArrowheads="1"/>
            </p:cNvSpPr>
            <p:nvPr/>
          </p:nvSpPr>
          <p:spPr bwMode="auto">
            <a:xfrm>
              <a:off x="930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37" name="Oval 73"/>
            <p:cNvSpPr>
              <a:spLocks noChangeArrowheads="1"/>
            </p:cNvSpPr>
            <p:nvPr/>
          </p:nvSpPr>
          <p:spPr bwMode="auto">
            <a:xfrm>
              <a:off x="328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38" name="Oval 74"/>
            <p:cNvSpPr>
              <a:spLocks noChangeArrowheads="1"/>
            </p:cNvSpPr>
            <p:nvPr/>
          </p:nvSpPr>
          <p:spPr bwMode="auto">
            <a:xfrm>
              <a:off x="151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39" name="Oval 75"/>
            <p:cNvSpPr>
              <a:spLocks noChangeArrowheads="1"/>
            </p:cNvSpPr>
            <p:nvPr/>
          </p:nvSpPr>
          <p:spPr bwMode="auto">
            <a:xfrm>
              <a:off x="269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40" name="Oval 76"/>
            <p:cNvSpPr>
              <a:spLocks noChangeArrowheads="1"/>
            </p:cNvSpPr>
            <p:nvPr/>
          </p:nvSpPr>
          <p:spPr bwMode="auto">
            <a:xfrm>
              <a:off x="2109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41" name="Oval 77"/>
            <p:cNvSpPr>
              <a:spLocks noChangeArrowheads="1"/>
            </p:cNvSpPr>
            <p:nvPr/>
          </p:nvSpPr>
          <p:spPr bwMode="auto">
            <a:xfrm>
              <a:off x="387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64542" name="Oval 78"/>
            <p:cNvSpPr>
              <a:spLocks noChangeArrowheads="1"/>
            </p:cNvSpPr>
            <p:nvPr/>
          </p:nvSpPr>
          <p:spPr bwMode="auto">
            <a:xfrm>
              <a:off x="4468" y="17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Schoolbook" pitchFamily="18" charset="0"/>
              </a:endParaRP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763713" y="5445125"/>
            <a:ext cx="6911975" cy="457200"/>
            <a:chOff x="612" y="2795"/>
            <a:chExt cx="4354" cy="288"/>
          </a:xfrm>
        </p:grpSpPr>
        <p:sp>
          <p:nvSpPr>
            <p:cNvPr id="64527" name="Text Box 80"/>
            <p:cNvSpPr txBox="1">
              <a:spLocks noChangeArrowheads="1"/>
            </p:cNvSpPr>
            <p:nvPr/>
          </p:nvSpPr>
          <p:spPr bwMode="auto">
            <a:xfrm>
              <a:off x="612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28" name="Text Box 81"/>
            <p:cNvSpPr txBox="1">
              <a:spLocks noChangeArrowheads="1"/>
            </p:cNvSpPr>
            <p:nvPr/>
          </p:nvSpPr>
          <p:spPr bwMode="auto">
            <a:xfrm>
              <a:off x="1247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29" name="Text Box 82"/>
            <p:cNvSpPr txBox="1">
              <a:spLocks noChangeArrowheads="1"/>
            </p:cNvSpPr>
            <p:nvPr/>
          </p:nvSpPr>
          <p:spPr bwMode="auto">
            <a:xfrm>
              <a:off x="1837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30" name="Text Box 83"/>
            <p:cNvSpPr txBox="1">
              <a:spLocks noChangeArrowheads="1"/>
            </p:cNvSpPr>
            <p:nvPr/>
          </p:nvSpPr>
          <p:spPr bwMode="auto">
            <a:xfrm>
              <a:off x="242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31" name="Text Box 84"/>
            <p:cNvSpPr txBox="1">
              <a:spLocks noChangeArrowheads="1"/>
            </p:cNvSpPr>
            <p:nvPr/>
          </p:nvSpPr>
          <p:spPr bwMode="auto">
            <a:xfrm>
              <a:off x="301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32" name="Text Box 85"/>
            <p:cNvSpPr txBox="1">
              <a:spLocks noChangeArrowheads="1"/>
            </p:cNvSpPr>
            <p:nvPr/>
          </p:nvSpPr>
          <p:spPr bwMode="auto">
            <a:xfrm>
              <a:off x="3606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  <p:sp>
          <p:nvSpPr>
            <p:cNvPr id="64533" name="Text Box 86"/>
            <p:cNvSpPr txBox="1">
              <a:spLocks noChangeArrowheads="1"/>
            </p:cNvSpPr>
            <p:nvPr/>
          </p:nvSpPr>
          <p:spPr bwMode="auto">
            <a:xfrm>
              <a:off x="4150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1</a:t>
              </a:r>
            </a:p>
          </p:txBody>
        </p:sp>
        <p:sp>
          <p:nvSpPr>
            <p:cNvPr id="64534" name="Text Box 87"/>
            <p:cNvSpPr txBox="1">
              <a:spLocks noChangeArrowheads="1"/>
            </p:cNvSpPr>
            <p:nvPr/>
          </p:nvSpPr>
          <p:spPr bwMode="auto">
            <a:xfrm>
              <a:off x="4785" y="2795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entury Schoolbook" pitchFamily="18" charset="0"/>
                </a:rPr>
                <a:t>0</a:t>
              </a:r>
            </a:p>
          </p:txBody>
        </p:sp>
      </p:grpSp>
      <p:sp>
        <p:nvSpPr>
          <p:cNvPr id="112728" name="Oval 88"/>
          <p:cNvSpPr>
            <a:spLocks noChangeArrowheads="1"/>
          </p:cNvSpPr>
          <p:nvPr/>
        </p:nvSpPr>
        <p:spPr bwMode="auto">
          <a:xfrm>
            <a:off x="684213" y="5229225"/>
            <a:ext cx="863600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entury Schoolbook" pitchFamily="18" charset="0"/>
              </a:rPr>
              <a:t>0</a:t>
            </a:r>
          </a:p>
        </p:txBody>
      </p:sp>
      <p:sp>
        <p:nvSpPr>
          <p:cNvPr id="112729" name="Text Box 89"/>
          <p:cNvSpPr txBox="1">
            <a:spLocks noChangeArrowheads="1"/>
          </p:cNvSpPr>
          <p:nvPr/>
        </p:nvSpPr>
        <p:spPr bwMode="auto">
          <a:xfrm>
            <a:off x="142844" y="4429132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entury Schoolbook" pitchFamily="18" charset="0"/>
              </a:rPr>
              <a:t>-2</a:t>
            </a:r>
          </a:p>
        </p:txBody>
      </p:sp>
      <p:sp>
        <p:nvSpPr>
          <p:cNvPr id="112730" name="Text Box 90"/>
          <p:cNvSpPr txBox="1">
            <a:spLocks noChangeArrowheads="1"/>
          </p:cNvSpPr>
          <p:nvPr/>
        </p:nvSpPr>
        <p:spPr bwMode="auto">
          <a:xfrm>
            <a:off x="179388" y="53736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entury Schoolbook" pitchFamily="18" charset="0"/>
              </a:rPr>
              <a:t>2</a:t>
            </a: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Example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5" grpId="0"/>
      <p:bldP spid="112678" grpId="0"/>
      <p:bldP spid="112679" grpId="0"/>
      <p:bldP spid="112708" grpId="0" animBg="1"/>
      <p:bldP spid="112728" grpId="0" animBg="1"/>
      <p:bldP spid="112729" grpId="0"/>
      <p:bldP spid="1127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Conventional vs. Expert System</a:t>
            </a:r>
            <a:endParaRPr lang="en-US" sz="4000" dirty="0"/>
          </a:p>
        </p:txBody>
      </p:sp>
      <p:graphicFrame>
        <p:nvGraphicFramePr>
          <p:cNvPr id="17451" name="Group 43"/>
          <p:cNvGraphicFramePr>
            <a:graphicFrameLocks noGrp="1"/>
          </p:cNvGraphicFramePr>
          <p:nvPr/>
        </p:nvGraphicFramePr>
        <p:xfrm>
          <a:off x="1500166" y="1071546"/>
          <a:ext cx="7262834" cy="49494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31417"/>
                <a:gridCol w="3631417"/>
              </a:tblGrid>
              <a:tr h="429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Conventional System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Expert System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7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Info dan proses jadi satu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Knowledge base adalah bagian khusus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9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Black box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White box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9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Perubahan sulit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Adaptasi aturan mudah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7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Sistem harus lengkap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Sistem (KB) tidak perlu lengkap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017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Eksekusi sekuensial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Eksekusi berdasarkan fakta dan keseluruhan KB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9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Pengetahuan dan fakta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9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Efisiensi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berhasil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guna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Efektif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berdaya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guna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0" y="0"/>
            <a:ext cx="4929190" cy="725470"/>
          </a:xfrm>
        </p:spPr>
        <p:txBody>
          <a:bodyPr>
            <a:normAutofit fontScale="90000"/>
          </a:bodyPr>
          <a:lstStyle/>
          <a:p>
            <a:r>
              <a:rPr lang="en-US" smtClean="0"/>
              <a:t>Soft Computing</a:t>
            </a:r>
            <a:endParaRPr lang="en-US"/>
          </a:p>
        </p:txBody>
      </p:sp>
      <p:graphicFrame>
        <p:nvGraphicFramePr>
          <p:cNvPr id="21" name="Diagram 20"/>
          <p:cNvGraphicFramePr/>
          <p:nvPr/>
        </p:nvGraphicFramePr>
        <p:xfrm>
          <a:off x="1928794" y="2285992"/>
          <a:ext cx="60960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3796</Words>
  <Application>Microsoft Office PowerPoint</Application>
  <PresentationFormat>On-screen Show (4:3)</PresentationFormat>
  <Paragraphs>792</Paragraphs>
  <Slides>90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Office Theme</vt:lpstr>
      <vt:lpstr>Bitmap Image</vt:lpstr>
      <vt:lpstr>Worksheet</vt:lpstr>
      <vt:lpstr>Chart</vt:lpstr>
      <vt:lpstr>Pengantar Intelijensia Buatan</vt:lpstr>
      <vt:lpstr>Materi yang akan dibahas</vt:lpstr>
      <vt:lpstr>A.I. dalam kehidupan nyata</vt:lpstr>
      <vt:lpstr>Expert System</vt:lpstr>
      <vt:lpstr>Atribut konsultasi u/ expert system</vt:lpstr>
      <vt:lpstr>Why expert system ?</vt:lpstr>
      <vt:lpstr>Why not expert System / disadvantages</vt:lpstr>
      <vt:lpstr>Basic concepts for an expert system</vt:lpstr>
      <vt:lpstr>Conventional vs. Expert System</vt:lpstr>
      <vt:lpstr>Types of Expert System </vt:lpstr>
      <vt:lpstr>Expert System Architecture</vt:lpstr>
      <vt:lpstr>Knowledge Bases Approaches</vt:lpstr>
      <vt:lpstr>Inference Engine (1)</vt:lpstr>
      <vt:lpstr>Expert System Application Fields </vt:lpstr>
      <vt:lpstr>Expert Sytem Development</vt:lpstr>
      <vt:lpstr>Case-based Reasoning (1)</vt:lpstr>
      <vt:lpstr>Case-based Reasoning (2)</vt:lpstr>
      <vt:lpstr>Case-based Reasoning (2)</vt:lpstr>
      <vt:lpstr>CBR Cycle</vt:lpstr>
      <vt:lpstr>Task Decomposition in CBR Cycle</vt:lpstr>
      <vt:lpstr>Application Example (1)</vt:lpstr>
      <vt:lpstr>Application Example (2)</vt:lpstr>
      <vt:lpstr>Knowledge Representation of Cases (1)</vt:lpstr>
      <vt:lpstr>Classical Logic</vt:lpstr>
      <vt:lpstr>Inference’s Rules</vt:lpstr>
      <vt:lpstr>Inference’s Example</vt:lpstr>
      <vt:lpstr> Intro to Fuzzy Logic (1)</vt:lpstr>
      <vt:lpstr>Intro to Fuzzy Logic (2)</vt:lpstr>
      <vt:lpstr>Fuzzy Logic (3)</vt:lpstr>
      <vt:lpstr>Membership Function</vt:lpstr>
      <vt:lpstr>Membership Function Properties</vt:lpstr>
      <vt:lpstr>Simple Relation in Membership Function</vt:lpstr>
      <vt:lpstr>Membership Function Representation (1)</vt:lpstr>
      <vt:lpstr>Membership Function Representation (2)</vt:lpstr>
      <vt:lpstr>Membership Function Representation (3)</vt:lpstr>
      <vt:lpstr>Example Application (1) </vt:lpstr>
      <vt:lpstr>Example Application (2)</vt:lpstr>
      <vt:lpstr>Step 1 &amp; 2 Mamdani</vt:lpstr>
      <vt:lpstr>Step 3 &amp; 4 Mamdani</vt:lpstr>
      <vt:lpstr>Fuzzy Logic Application</vt:lpstr>
      <vt:lpstr>Turbine controller</vt:lpstr>
      <vt:lpstr>Membership Function</vt:lpstr>
      <vt:lpstr>Output: The Throttle Setting</vt:lpstr>
      <vt:lpstr>The Rule Set</vt:lpstr>
      <vt:lpstr>Rule 2 Evaluation (Min Relation)</vt:lpstr>
      <vt:lpstr>Rule 3 Evaluation (Min Relation)</vt:lpstr>
      <vt:lpstr>Defuzzification</vt:lpstr>
      <vt:lpstr>Find the “real” output</vt:lpstr>
      <vt:lpstr>The Computer and our brain</vt:lpstr>
      <vt:lpstr>The original neural network</vt:lpstr>
      <vt:lpstr>The original neural network(2)</vt:lpstr>
      <vt:lpstr>Neuron cell</vt:lpstr>
      <vt:lpstr>ORIGINAL  ARTIFICIAL </vt:lpstr>
      <vt:lpstr>Why neural network</vt:lpstr>
      <vt:lpstr>ARTificial Neuron (1)</vt:lpstr>
      <vt:lpstr>ARTificial Neuron (2)</vt:lpstr>
      <vt:lpstr>Activation function : Step function</vt:lpstr>
      <vt:lpstr>Activation function(2) : sigmoid </vt:lpstr>
      <vt:lpstr>Learning </vt:lpstr>
      <vt:lpstr>Single layer neural network</vt:lpstr>
      <vt:lpstr>Multi layer neural network</vt:lpstr>
      <vt:lpstr>Types of learning </vt:lpstr>
      <vt:lpstr>Hebb Learning Example (1)</vt:lpstr>
      <vt:lpstr>Hebb Learning Example (2)</vt:lpstr>
      <vt:lpstr>Hebb Learning Example (3)</vt:lpstr>
      <vt:lpstr>Hebb Learning Example (4)</vt:lpstr>
      <vt:lpstr>Genetic Algorithm</vt:lpstr>
      <vt:lpstr>Genetic algorithm</vt:lpstr>
      <vt:lpstr>A little biology</vt:lpstr>
      <vt:lpstr>A little biology part II</vt:lpstr>
      <vt:lpstr>A little biology part III</vt:lpstr>
      <vt:lpstr>Genetic algorithm as a search method</vt:lpstr>
      <vt:lpstr>GA as a search method (2)</vt:lpstr>
      <vt:lpstr>Slide 74</vt:lpstr>
      <vt:lpstr>ALGORITMA GENETIK</vt:lpstr>
      <vt:lpstr>PARAMETER REPRESENTATION</vt:lpstr>
      <vt:lpstr> Parameter Representation</vt:lpstr>
      <vt:lpstr>FUNGSI FITNESS</vt:lpstr>
      <vt:lpstr>Operator Genetik Dasar REPRODUKSI</vt:lpstr>
      <vt:lpstr>Reproduksi pada algoritma genetik</vt:lpstr>
      <vt:lpstr>Operator Genetik Dasar (Rekombinasi)</vt:lpstr>
      <vt:lpstr>Slide 82</vt:lpstr>
      <vt:lpstr>Crossover pada Binary Encoding</vt:lpstr>
      <vt:lpstr>Crossover pada Binary Encoding</vt:lpstr>
      <vt:lpstr>MUTASI</vt:lpstr>
      <vt:lpstr>MUTASI</vt:lpstr>
      <vt:lpstr>Example</vt:lpstr>
      <vt:lpstr>Example</vt:lpstr>
      <vt:lpstr>Example</vt:lpstr>
      <vt:lpstr>Soft Computing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Intellegensia buatan</dc:title>
  <dc:creator>Sulaeman</dc:creator>
  <cp:lastModifiedBy>Hapnes Toba</cp:lastModifiedBy>
  <cp:revision>84</cp:revision>
  <dcterms:created xsi:type="dcterms:W3CDTF">2008-11-21T05:13:07Z</dcterms:created>
  <dcterms:modified xsi:type="dcterms:W3CDTF">2009-07-08T16:14:00Z</dcterms:modified>
</cp:coreProperties>
</file>